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media/image10.svg" ContentType="image/svg+xml"/>
  <Override PartName="/ppt/media/image11.svg" ContentType="image/svg+xml"/>
  <Override PartName="/ppt/media/image12.svg" ContentType="image/svg+xml"/>
  <Override PartName="/ppt/media/image13.svg" ContentType="image/svg+xml"/>
  <Override PartName="/ppt/media/image14.svg" ContentType="image/svg+xml"/>
  <Override PartName="/ppt/media/image15.svg" ContentType="image/svg+xml"/>
  <Override PartName="/ppt/media/image16.svg" ContentType="image/svg+xml"/>
  <Override PartName="/ppt/media/image20.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6.svg" ContentType="image/svg+xml"/>
  <Override PartName="/ppt/media/image38.svg" ContentType="image/svg+xml"/>
  <Override PartName="/ppt/media/image51.svg" ContentType="image/svg+xml"/>
  <Override PartName="/ppt/media/image6.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66" r:id="rId4"/>
    <p:sldMasterId id="2147483672" r:id="rId5"/>
    <p:sldMasterId id="2147483678" r:id="rId6"/>
    <p:sldMasterId id="2147483684" r:id="rId7"/>
    <p:sldMasterId id="2147483690" r:id="rId8"/>
    <p:sldMasterId id="2147483696" r:id="rId9"/>
    <p:sldMasterId id="2147483702" r:id="rId10"/>
    <p:sldMasterId id="2147483708" r:id="rId11"/>
    <p:sldMasterId id="2147483714" r:id="rId12"/>
    <p:sldMasterId id="2147483720" r:id="rId13"/>
    <p:sldMasterId id="2147483726" r:id="rId14"/>
    <p:sldMasterId id="2147483732" r:id="rId15"/>
    <p:sldMasterId id="2147483738" r:id="rId16"/>
    <p:sldMasterId id="2147483744" r:id="rId17"/>
    <p:sldMasterId id="2147483750" r:id="rId18"/>
  </p:sldMasterIdLst>
  <p:notesMasterIdLst>
    <p:notesMasterId r:id="rId20"/>
  </p:notesMasterIdLst>
  <p:handoutMasterIdLst>
    <p:handoutMasterId r:id="rId47"/>
  </p:handoutMasterIdLst>
  <p:sldIdLst>
    <p:sldId id="325" r:id="rId19"/>
    <p:sldId id="327" r:id="rId21"/>
    <p:sldId id="317" r:id="rId22"/>
    <p:sldId id="316" r:id="rId23"/>
    <p:sldId id="314" r:id="rId24"/>
    <p:sldId id="417" r:id="rId25"/>
    <p:sldId id="418" r:id="rId26"/>
    <p:sldId id="419" r:id="rId27"/>
    <p:sldId id="328" r:id="rId28"/>
    <p:sldId id="397" r:id="rId29"/>
    <p:sldId id="422" r:id="rId30"/>
    <p:sldId id="423" r:id="rId31"/>
    <p:sldId id="404" r:id="rId32"/>
    <p:sldId id="406" r:id="rId33"/>
    <p:sldId id="425" r:id="rId34"/>
    <p:sldId id="426" r:id="rId35"/>
    <p:sldId id="386" r:id="rId36"/>
    <p:sldId id="409" r:id="rId37"/>
    <p:sldId id="427" r:id="rId38"/>
    <p:sldId id="428" r:id="rId39"/>
    <p:sldId id="429" r:id="rId40"/>
    <p:sldId id="430" r:id="rId41"/>
    <p:sldId id="431" r:id="rId42"/>
    <p:sldId id="432" r:id="rId43"/>
    <p:sldId id="433" r:id="rId44"/>
    <p:sldId id="434" r:id="rId45"/>
    <p:sldId id="326" r:id="rId46"/>
  </p:sldIdLst>
  <p:sldSz cx="12192000" cy="6858000"/>
  <p:notesSz cx="6858000" cy="9144000"/>
  <p:embeddedFontLst>
    <p:embeddedFont>
      <p:font typeface="Calibri" panose="020F0502020204030204"/>
      <p:regular r:id="rId52"/>
      <p:bold r:id="rId53"/>
      <p:italic r:id="rId54"/>
      <p:boldItalic r:id="rId55"/>
    </p:embeddedFont>
    <p:embeddedFont>
      <p:font typeface="BiaoZhunCuHei" panose="02000503000000000000" charset="-122"/>
      <p:regular r:id="rId56"/>
    </p:embeddedFont>
    <p:embeddedFont>
      <p:font typeface="微软雅黑" panose="020B0503020204020204" charset="-122"/>
      <p:regular r:id="rId57"/>
    </p:embeddedFont>
    <p:embeddedFont>
      <p:font typeface="等线" panose="02010600030101010101" charset="-122"/>
      <p:regular r:id="rId58"/>
    </p:embeddedFont>
  </p:embeddedFontLst>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视佐" initials="视" lastIdx="1" clrIdx="0"/>
  <p:cmAuthor id="1483810881" name="WPS_1679281038" initials="W" lastIdx="1" clrIdx="2"/>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80" d="100"/>
          <a:sy n="80" d="100"/>
        </p:scale>
        <p:origin x="2524" y="6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9" Type="http://schemas.openxmlformats.org/officeDocument/2006/relationships/tags" Target="tags/tag130.xml"/><Relationship Id="rId58" Type="http://schemas.openxmlformats.org/officeDocument/2006/relationships/font" Target="fonts/font7.fntdata"/><Relationship Id="rId57" Type="http://schemas.openxmlformats.org/officeDocument/2006/relationships/font" Target="fonts/font6.fntdata"/><Relationship Id="rId56" Type="http://schemas.openxmlformats.org/officeDocument/2006/relationships/font" Target="fonts/font5.fntdata"/><Relationship Id="rId55" Type="http://schemas.openxmlformats.org/officeDocument/2006/relationships/font" Target="fonts/font4.fntdata"/><Relationship Id="rId54" Type="http://schemas.openxmlformats.org/officeDocument/2006/relationships/font" Target="fonts/font3.fntdata"/><Relationship Id="rId53" Type="http://schemas.openxmlformats.org/officeDocument/2006/relationships/font" Target="fonts/font2.fntdata"/><Relationship Id="rId52" Type="http://schemas.openxmlformats.org/officeDocument/2006/relationships/font" Target="fonts/font1.fntdata"/><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slideMaster" Target="slideMasters/slideMaster4.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27.xml"/><Relationship Id="rId45" Type="http://schemas.openxmlformats.org/officeDocument/2006/relationships/slide" Target="slides/slide26.xml"/><Relationship Id="rId44" Type="http://schemas.openxmlformats.org/officeDocument/2006/relationships/slide" Target="slides/slide25.xml"/><Relationship Id="rId43" Type="http://schemas.openxmlformats.org/officeDocument/2006/relationships/slide" Target="slides/slide24.xml"/><Relationship Id="rId42" Type="http://schemas.openxmlformats.org/officeDocument/2006/relationships/slide" Target="slides/slide23.xml"/><Relationship Id="rId41" Type="http://schemas.openxmlformats.org/officeDocument/2006/relationships/slide" Target="slides/slide22.xml"/><Relationship Id="rId40" Type="http://schemas.openxmlformats.org/officeDocument/2006/relationships/slide" Target="slides/slide21.xml"/><Relationship Id="rId4" Type="http://schemas.openxmlformats.org/officeDocument/2006/relationships/slideMaster" Target="slideMasters/slideMaster3.xml"/><Relationship Id="rId39" Type="http://schemas.openxmlformats.org/officeDocument/2006/relationships/slide" Target="slides/slide20.xml"/><Relationship Id="rId38" Type="http://schemas.openxmlformats.org/officeDocument/2006/relationships/slide" Target="slides/slide19.xml"/><Relationship Id="rId37" Type="http://schemas.openxmlformats.org/officeDocument/2006/relationships/slide" Target="slides/slide18.xml"/><Relationship Id="rId36" Type="http://schemas.openxmlformats.org/officeDocument/2006/relationships/slide" Target="slides/slide17.xml"/><Relationship Id="rId35" Type="http://schemas.openxmlformats.org/officeDocument/2006/relationships/slide" Target="slides/slide16.xml"/><Relationship Id="rId34" Type="http://schemas.openxmlformats.org/officeDocument/2006/relationships/slide" Target="slides/slide15.xml"/><Relationship Id="rId33" Type="http://schemas.openxmlformats.org/officeDocument/2006/relationships/slide" Target="slides/slide14.xml"/><Relationship Id="rId32" Type="http://schemas.openxmlformats.org/officeDocument/2006/relationships/slide" Target="slides/slide13.xml"/><Relationship Id="rId31" Type="http://schemas.openxmlformats.org/officeDocument/2006/relationships/slide" Target="slides/slide12.xml"/><Relationship Id="rId30" Type="http://schemas.openxmlformats.org/officeDocument/2006/relationships/slide" Target="slides/slide11.xml"/><Relationship Id="rId3" Type="http://schemas.openxmlformats.org/officeDocument/2006/relationships/slideMaster" Target="slideMasters/slideMaster2.xml"/><Relationship Id="rId29" Type="http://schemas.openxmlformats.org/officeDocument/2006/relationships/slide" Target="slides/slide10.xml"/><Relationship Id="rId28" Type="http://schemas.openxmlformats.org/officeDocument/2006/relationships/slide" Target="slides/slide9.xml"/><Relationship Id="rId27" Type="http://schemas.openxmlformats.org/officeDocument/2006/relationships/slide" Target="slides/slide8.xml"/><Relationship Id="rId26" Type="http://schemas.openxmlformats.org/officeDocument/2006/relationships/slide" Target="slides/slide7.xml"/><Relationship Id="rId25" Type="http://schemas.openxmlformats.org/officeDocument/2006/relationships/slide" Target="slides/slide6.xml"/><Relationship Id="rId24" Type="http://schemas.openxmlformats.org/officeDocument/2006/relationships/slide" Target="slides/slide5.xml"/><Relationship Id="rId23" Type="http://schemas.openxmlformats.org/officeDocument/2006/relationships/slide" Target="slides/slide4.xml"/><Relationship Id="rId22" Type="http://schemas.openxmlformats.org/officeDocument/2006/relationships/slide" Target="slides/slide3.xml"/><Relationship Id="rId21" Type="http://schemas.openxmlformats.org/officeDocument/2006/relationships/slide" Target="slides/slide2.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ADA3DE8-7623-4910-BA5C-FBF98B1B78D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1C7E2AA-49D4-4D98-995F-BE25198F46C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2E983A-EF9A-4853-8AA2-93C3D691F042}" type="datetimeFigureOut">
              <a:rPr lang="zh-CN" altLang="en-US" smtClean="0"/>
            </a:fld>
            <a:endParaRPr lang="zh-CN" altLang="en-US"/>
          </a:p>
        </p:txBody>
      </p:sp>
      <p:sp>
        <p:nvSpPr>
          <p:cNvPr id="4" name="稻壳鸭鸭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92D4F0-0E0C-49EE-9982-0817EB075D9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4" Type="http://schemas.openxmlformats.org/officeDocument/2006/relationships/image" Target="../media/image1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4" Type="http://schemas.openxmlformats.org/officeDocument/2006/relationships/image" Target="../media/image12.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4" Type="http://schemas.openxmlformats.org/officeDocument/2006/relationships/image" Target="../media/image13.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4" Type="http://schemas.openxmlformats.org/officeDocument/2006/relationships/image" Target="../media/image14.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4" Type="http://schemas.openxmlformats.org/officeDocument/2006/relationships/image" Target="../media/image15.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4" Type="http://schemas.openxmlformats.org/officeDocument/2006/relationships/image" Target="../media/image13.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4" Type="http://schemas.openxmlformats.org/officeDocument/2006/relationships/image" Target="../media/image14.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4" Type="http://schemas.openxmlformats.org/officeDocument/2006/relationships/image" Target="../media/image15.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85.xml.rels><?xml version="1.0" encoding="UTF-8" standalone="yes"?>
<Relationships xmlns="http://schemas.openxmlformats.org/package/2006/relationships"><Relationship Id="rId4" Type="http://schemas.openxmlformats.org/officeDocument/2006/relationships/image" Target="../media/image16.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4" Type="http://schemas.openxmlformats.org/officeDocument/2006/relationships/image" Target="../media/image15.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6" Type="http://schemas.openxmlformats.org/officeDocument/2006/relationships/theme" Target="../theme/theme10.xml"/><Relationship Id="rId5" Type="http://schemas.openxmlformats.org/officeDocument/2006/relationships/slideLayout" Target="../slideLayouts/slideLayout56.xml"/><Relationship Id="rId4" Type="http://schemas.openxmlformats.org/officeDocument/2006/relationships/slideLayout" Target="../slideLayouts/slideLayout55.xml"/><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s>
</file>

<file path=ppt/slideMasters/_rels/slideMaster11.xml.rels><?xml version="1.0" encoding="UTF-8" standalone="yes"?>
<Relationships xmlns="http://schemas.openxmlformats.org/package/2006/relationships"><Relationship Id="rId6" Type="http://schemas.openxmlformats.org/officeDocument/2006/relationships/theme" Target="../theme/theme11.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 Type="http://schemas.openxmlformats.org/officeDocument/2006/relationships/slideLayout" Target="../slideLayouts/slideLayout57.xml"/></Relationships>
</file>

<file path=ppt/slideMasters/_rels/slideMaster12.xml.rels><?xml version="1.0" encoding="UTF-8" standalone="yes"?>
<Relationships xmlns="http://schemas.openxmlformats.org/package/2006/relationships"><Relationship Id="rId6" Type="http://schemas.openxmlformats.org/officeDocument/2006/relationships/theme" Target="../theme/theme12.xml"/><Relationship Id="rId5" Type="http://schemas.openxmlformats.org/officeDocument/2006/relationships/slideLayout" Target="../slideLayouts/slideLayout66.xml"/><Relationship Id="rId4" Type="http://schemas.openxmlformats.org/officeDocument/2006/relationships/slideLayout" Target="../slideLayouts/slideLayout65.xml"/><Relationship Id="rId3" Type="http://schemas.openxmlformats.org/officeDocument/2006/relationships/slideLayout" Target="../slideLayouts/slideLayout64.xml"/><Relationship Id="rId2" Type="http://schemas.openxmlformats.org/officeDocument/2006/relationships/slideLayout" Target="../slideLayouts/slideLayout63.xml"/><Relationship Id="rId1" Type="http://schemas.openxmlformats.org/officeDocument/2006/relationships/slideLayout" Target="../slideLayouts/slideLayout62.xml"/></Relationships>
</file>

<file path=ppt/slideMasters/_rels/slideMaster13.xml.rels><?xml version="1.0" encoding="UTF-8" standalone="yes"?>
<Relationships xmlns="http://schemas.openxmlformats.org/package/2006/relationships"><Relationship Id="rId6" Type="http://schemas.openxmlformats.org/officeDocument/2006/relationships/theme" Target="../theme/theme13.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 Type="http://schemas.openxmlformats.org/officeDocument/2006/relationships/slideLayout" Target="../slideLayouts/slideLayout67.xml"/></Relationships>
</file>

<file path=ppt/slideMasters/_rels/slideMaster14.xml.rels><?xml version="1.0" encoding="UTF-8" standalone="yes"?>
<Relationships xmlns="http://schemas.openxmlformats.org/package/2006/relationships"><Relationship Id="rId6" Type="http://schemas.openxmlformats.org/officeDocument/2006/relationships/theme" Target="../theme/theme14.xml"/><Relationship Id="rId5" Type="http://schemas.openxmlformats.org/officeDocument/2006/relationships/slideLayout" Target="../slideLayouts/slideLayout76.xml"/><Relationship Id="rId4" Type="http://schemas.openxmlformats.org/officeDocument/2006/relationships/slideLayout" Target="../slideLayouts/slideLayout75.xml"/><Relationship Id="rId3" Type="http://schemas.openxmlformats.org/officeDocument/2006/relationships/slideLayout" Target="../slideLayouts/slideLayout74.xml"/><Relationship Id="rId2" Type="http://schemas.openxmlformats.org/officeDocument/2006/relationships/slideLayout" Target="../slideLayouts/slideLayout73.xml"/><Relationship Id="rId1" Type="http://schemas.openxmlformats.org/officeDocument/2006/relationships/slideLayout" Target="../slideLayouts/slideLayout72.xml"/></Relationships>
</file>

<file path=ppt/slideMasters/_rels/slideMaster15.xml.rels><?xml version="1.0" encoding="UTF-8" standalone="yes"?>
<Relationships xmlns="http://schemas.openxmlformats.org/package/2006/relationships"><Relationship Id="rId6" Type="http://schemas.openxmlformats.org/officeDocument/2006/relationships/theme" Target="../theme/theme15.xml"/><Relationship Id="rId5" Type="http://schemas.openxmlformats.org/officeDocument/2006/relationships/slideLayout" Target="../slideLayouts/slideLayout81.xml"/><Relationship Id="rId4" Type="http://schemas.openxmlformats.org/officeDocument/2006/relationships/slideLayout" Target="../slideLayouts/slideLayout80.xml"/><Relationship Id="rId3" Type="http://schemas.openxmlformats.org/officeDocument/2006/relationships/slideLayout" Target="../slideLayouts/slideLayout79.xml"/><Relationship Id="rId2" Type="http://schemas.openxmlformats.org/officeDocument/2006/relationships/slideLayout" Target="../slideLayouts/slideLayout78.xml"/><Relationship Id="rId1" Type="http://schemas.openxmlformats.org/officeDocument/2006/relationships/slideLayout" Target="../slideLayouts/slideLayout77.xml"/></Relationships>
</file>

<file path=ppt/slideMasters/_rels/slideMaster16.xml.rels><?xml version="1.0" encoding="UTF-8" standalone="yes"?>
<Relationships xmlns="http://schemas.openxmlformats.org/package/2006/relationships"><Relationship Id="rId6" Type="http://schemas.openxmlformats.org/officeDocument/2006/relationships/theme" Target="../theme/theme16.xml"/><Relationship Id="rId5" Type="http://schemas.openxmlformats.org/officeDocument/2006/relationships/slideLayout" Target="../slideLayouts/slideLayout86.xml"/><Relationship Id="rId4" Type="http://schemas.openxmlformats.org/officeDocument/2006/relationships/slideLayout" Target="../slideLayouts/slideLayout85.xml"/><Relationship Id="rId3" Type="http://schemas.openxmlformats.org/officeDocument/2006/relationships/slideLayout" Target="../slideLayouts/slideLayout84.xml"/><Relationship Id="rId2" Type="http://schemas.openxmlformats.org/officeDocument/2006/relationships/slideLayout" Target="../slideLayouts/slideLayout83.xml"/><Relationship Id="rId1" Type="http://schemas.openxmlformats.org/officeDocument/2006/relationships/slideLayout" Target="../slideLayouts/slideLayout82.xml"/></Relationships>
</file>

<file path=ppt/slideMasters/_rels/slideMaster17.xml.rels><?xml version="1.0" encoding="UTF-8" standalone="yes"?>
<Relationships xmlns="http://schemas.openxmlformats.org/package/2006/relationships"><Relationship Id="rId6" Type="http://schemas.openxmlformats.org/officeDocument/2006/relationships/theme" Target="../theme/theme17.xml"/><Relationship Id="rId5" Type="http://schemas.openxmlformats.org/officeDocument/2006/relationships/slideLayout" Target="../slideLayouts/slideLayout91.xml"/><Relationship Id="rId4" Type="http://schemas.openxmlformats.org/officeDocument/2006/relationships/slideLayout" Target="../slideLayouts/slideLayout90.xml"/><Relationship Id="rId3" Type="http://schemas.openxmlformats.org/officeDocument/2006/relationships/slideLayout" Target="../slideLayouts/slideLayout89.xml"/><Relationship Id="rId2" Type="http://schemas.openxmlformats.org/officeDocument/2006/relationships/slideLayout" Target="../slideLayouts/slideLayout88.xml"/><Relationship Id="rId1" Type="http://schemas.openxmlformats.org/officeDocument/2006/relationships/slideLayout" Target="../slideLayouts/slideLayout87.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2" Type="http://schemas.openxmlformats.org/officeDocument/2006/relationships/theme" Target="../theme/theme2.xml"/><Relationship Id="rId11" Type="http://schemas.openxmlformats.org/officeDocument/2006/relationships/slideLayout" Target="../slideLayouts/slideLayout16.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31.xml"/><Relationship Id="rId4" Type="http://schemas.openxmlformats.org/officeDocument/2006/relationships/slideLayout" Target="../slideLayouts/slideLayout30.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36.xml"/><Relationship Id="rId4" Type="http://schemas.openxmlformats.org/officeDocument/2006/relationships/slideLayout" Target="../slideLayouts/slideLayout35.xml"/><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image" Target="../media/image39.png"/><Relationship Id="rId7" Type="http://schemas.openxmlformats.org/officeDocument/2006/relationships/image" Target="../media/image38.svg"/><Relationship Id="rId6" Type="http://schemas.openxmlformats.org/officeDocument/2006/relationships/image" Target="../media/image37.png"/><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0" Type="http://schemas.openxmlformats.org/officeDocument/2006/relationships/slideLayout" Target="../slideLayouts/slideLayout20.xml"/><Relationship Id="rId1" Type="http://schemas.openxmlformats.org/officeDocument/2006/relationships/tags" Target="../tags/tag48.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45.xml"/><Relationship Id="rId3" Type="http://schemas.openxmlformats.org/officeDocument/2006/relationships/tags" Target="../tags/tag55.xml"/><Relationship Id="rId2" Type="http://schemas.openxmlformats.org/officeDocument/2006/relationships/image" Target="../media/image40.png"/><Relationship Id="rId1" Type="http://schemas.openxmlformats.org/officeDocument/2006/relationships/tags" Target="../tags/tag5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tags" Target="../tags/tag56.xml"/><Relationship Id="rId1" Type="http://schemas.openxmlformats.org/officeDocument/2006/relationships/image" Target="../media/image41.png"/></Relationships>
</file>

<file path=ppt/slides/_rels/slide13.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8" Type="http://schemas.openxmlformats.org/officeDocument/2006/relationships/slideLayout" Target="../slideLayouts/slideLayout25.xml"/><Relationship Id="rId27" Type="http://schemas.openxmlformats.org/officeDocument/2006/relationships/tags" Target="../tags/tag83.xml"/><Relationship Id="rId26" Type="http://schemas.openxmlformats.org/officeDocument/2006/relationships/tags" Target="../tags/tag82.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tags" Target="../tags/tag77.xml"/><Relationship Id="rId20" Type="http://schemas.openxmlformats.org/officeDocument/2006/relationships/tags" Target="../tags/tag76.xml"/><Relationship Id="rId2" Type="http://schemas.openxmlformats.org/officeDocument/2006/relationships/tags" Target="../tags/tag58.xml"/><Relationship Id="rId19" Type="http://schemas.openxmlformats.org/officeDocument/2006/relationships/tags" Target="../tags/tag75.xml"/><Relationship Id="rId18" Type="http://schemas.openxmlformats.org/officeDocument/2006/relationships/tags" Target="../tags/tag74.xml"/><Relationship Id="rId17" Type="http://schemas.openxmlformats.org/officeDocument/2006/relationships/tags" Target="../tags/tag73.xml"/><Relationship Id="rId16" Type="http://schemas.openxmlformats.org/officeDocument/2006/relationships/tags" Target="../tags/tag72.xml"/><Relationship Id="rId15" Type="http://schemas.openxmlformats.org/officeDocument/2006/relationships/tags" Target="../tags/tag71.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tags" Target="../tags/tag57.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0.xml"/><Relationship Id="rId3" Type="http://schemas.openxmlformats.org/officeDocument/2006/relationships/tags" Target="../tags/tag85.xml"/><Relationship Id="rId2" Type="http://schemas.openxmlformats.org/officeDocument/2006/relationships/image" Target="../media/image42.png"/><Relationship Id="rId1" Type="http://schemas.openxmlformats.org/officeDocument/2006/relationships/tags" Target="../tags/tag84.xml"/></Relationships>
</file>

<file path=ppt/slides/_rels/slide15.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9" Type="http://schemas.openxmlformats.org/officeDocument/2006/relationships/slideLayout" Target="../slideLayouts/slideLayout30.xml"/><Relationship Id="rId18" Type="http://schemas.openxmlformats.org/officeDocument/2006/relationships/tags" Target="../tags/tag99.xml"/><Relationship Id="rId17" Type="http://schemas.openxmlformats.org/officeDocument/2006/relationships/image" Target="../media/image46.jpeg"/><Relationship Id="rId16" Type="http://schemas.openxmlformats.org/officeDocument/2006/relationships/tags" Target="../tags/tag98.xml"/><Relationship Id="rId15" Type="http://schemas.openxmlformats.org/officeDocument/2006/relationships/image" Target="../media/image45.jpeg"/><Relationship Id="rId14" Type="http://schemas.openxmlformats.org/officeDocument/2006/relationships/tags" Target="../tags/tag97.xml"/><Relationship Id="rId13" Type="http://schemas.openxmlformats.org/officeDocument/2006/relationships/image" Target="../media/image44.jpeg"/><Relationship Id="rId12" Type="http://schemas.openxmlformats.org/officeDocument/2006/relationships/tags" Target="../tags/tag96.xml"/><Relationship Id="rId11" Type="http://schemas.openxmlformats.org/officeDocument/2006/relationships/image" Target="../media/image43.jpeg"/><Relationship Id="rId10" Type="http://schemas.openxmlformats.org/officeDocument/2006/relationships/tags" Target="../tags/tag95.xml"/><Relationship Id="rId1" Type="http://schemas.openxmlformats.org/officeDocument/2006/relationships/tags" Target="../tags/tag86.xml"/></Relationships>
</file>

<file path=ppt/slides/_rels/slide16.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image" Target="../media/image48.jpeg"/><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image" Target="../media/image47.jpeg"/><Relationship Id="rId4" Type="http://schemas.openxmlformats.org/officeDocument/2006/relationships/tags" Target="../tags/tag103.xml"/><Relationship Id="rId3" Type="http://schemas.openxmlformats.org/officeDocument/2006/relationships/tags" Target="../tags/tag102.xml"/><Relationship Id="rId23" Type="http://schemas.openxmlformats.org/officeDocument/2006/relationships/slideLayout" Target="../slideLayouts/slideLayout30.xml"/><Relationship Id="rId22" Type="http://schemas.openxmlformats.org/officeDocument/2006/relationships/tags" Target="../tags/tag117.xml"/><Relationship Id="rId21" Type="http://schemas.openxmlformats.org/officeDocument/2006/relationships/tags" Target="../tags/tag116.xml"/><Relationship Id="rId20" Type="http://schemas.openxmlformats.org/officeDocument/2006/relationships/tags" Target="../tags/tag115.xml"/><Relationship Id="rId2" Type="http://schemas.openxmlformats.org/officeDocument/2006/relationships/tags" Target="../tags/tag101.xml"/><Relationship Id="rId19" Type="http://schemas.openxmlformats.org/officeDocument/2006/relationships/tags" Target="../tags/tag114.xml"/><Relationship Id="rId18" Type="http://schemas.openxmlformats.org/officeDocument/2006/relationships/image" Target="../media/image50.jpeg"/><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image" Target="../media/image49.jpeg"/><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tags" Target="../tags/tag100.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51.svg"/><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35.xml"/><Relationship Id="rId3" Type="http://schemas.openxmlformats.org/officeDocument/2006/relationships/tags" Target="../tags/tag119.xml"/><Relationship Id="rId2" Type="http://schemas.openxmlformats.org/officeDocument/2006/relationships/image" Target="../media/image52.png"/><Relationship Id="rId1" Type="http://schemas.openxmlformats.org/officeDocument/2006/relationships/tags" Target="../tags/tag118.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55.xml"/><Relationship Id="rId3" Type="http://schemas.openxmlformats.org/officeDocument/2006/relationships/tags" Target="../tags/tag121.xml"/><Relationship Id="rId2" Type="http://schemas.openxmlformats.org/officeDocument/2006/relationships/image" Target="../media/image53.png"/><Relationship Id="rId1" Type="http://schemas.openxmlformats.org/officeDocument/2006/relationships/tags" Target="../tags/tag12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0.xml"/><Relationship Id="rId2" Type="http://schemas.openxmlformats.org/officeDocument/2006/relationships/tags" Target="../tags/tag122.xml"/><Relationship Id="rId1" Type="http://schemas.openxmlformats.org/officeDocument/2006/relationships/image" Target="../media/image54.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23.xml"/><Relationship Id="rId1" Type="http://schemas.openxmlformats.org/officeDocument/2006/relationships/image" Target="../media/image55.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0.xml"/><Relationship Id="rId3" Type="http://schemas.openxmlformats.org/officeDocument/2006/relationships/tags" Target="../tags/tag125.xml"/><Relationship Id="rId2" Type="http://schemas.openxmlformats.org/officeDocument/2006/relationships/image" Target="../media/image56.png"/><Relationship Id="rId1" Type="http://schemas.openxmlformats.org/officeDocument/2006/relationships/tags" Target="../tags/tag12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5.xml"/><Relationship Id="rId2" Type="http://schemas.openxmlformats.org/officeDocument/2006/relationships/tags" Target="../tags/tag126.xml"/><Relationship Id="rId1" Type="http://schemas.openxmlformats.org/officeDocument/2006/relationships/image" Target="../media/image57.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80.xml"/><Relationship Id="rId2" Type="http://schemas.openxmlformats.org/officeDocument/2006/relationships/tags" Target="../tags/tag127.xml"/><Relationship Id="rId1" Type="http://schemas.openxmlformats.org/officeDocument/2006/relationships/image" Target="../media/image58.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tags" Target="../tags/tag128.xml"/><Relationship Id="rId1" Type="http://schemas.openxmlformats.org/officeDocument/2006/relationships/image" Target="../media/image59.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90.xml"/><Relationship Id="rId2" Type="http://schemas.openxmlformats.org/officeDocument/2006/relationships/tags" Target="../tags/tag129.xml"/><Relationship Id="rId1" Type="http://schemas.openxmlformats.org/officeDocument/2006/relationships/image" Target="../media/image6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18.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20.svg"/><Relationship Id="rId1" Type="http://schemas.openxmlformats.org/officeDocument/2006/relationships/image" Target="../media/image19.png"/></Relationships>
</file>

<file path=ppt/slides/_rels/slide6.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9" Type="http://schemas.openxmlformats.org/officeDocument/2006/relationships/slideLayout" Target="../slideLayouts/slideLayout20.xml"/><Relationship Id="rId18" Type="http://schemas.openxmlformats.org/officeDocument/2006/relationships/tags" Target="../tags/tag15.xml"/><Relationship Id="rId17" Type="http://schemas.openxmlformats.org/officeDocument/2006/relationships/image" Target="../media/image24.jpeg"/><Relationship Id="rId16" Type="http://schemas.openxmlformats.org/officeDocument/2006/relationships/tags" Target="../tags/tag14.xml"/><Relationship Id="rId15" Type="http://schemas.openxmlformats.org/officeDocument/2006/relationships/image" Target="../media/image23.jpeg"/><Relationship Id="rId14" Type="http://schemas.openxmlformats.org/officeDocument/2006/relationships/tags" Target="../tags/tag13.xml"/><Relationship Id="rId13" Type="http://schemas.openxmlformats.org/officeDocument/2006/relationships/image" Target="../media/image22.jpeg"/><Relationship Id="rId12" Type="http://schemas.openxmlformats.org/officeDocument/2006/relationships/tags" Target="../tags/tag12.xml"/><Relationship Id="rId11" Type="http://schemas.openxmlformats.org/officeDocument/2006/relationships/image" Target="../media/image21.jpeg"/><Relationship Id="rId10" Type="http://schemas.openxmlformats.org/officeDocument/2006/relationships/tags" Target="../tags/tag11.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image" Target="../media/image25.jpeg"/><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8" Type="http://schemas.openxmlformats.org/officeDocument/2006/relationships/slideLayout" Target="../slideLayouts/slideLayout4.xml"/><Relationship Id="rId17" Type="http://schemas.openxmlformats.org/officeDocument/2006/relationships/tags" Target="../tags/tag29.xml"/><Relationship Id="rId16" Type="http://schemas.openxmlformats.org/officeDocument/2006/relationships/image" Target="../media/image27.jpeg"/><Relationship Id="rId15" Type="http://schemas.openxmlformats.org/officeDocument/2006/relationships/tags" Target="../tags/tag28.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image" Target="../media/image26.png"/><Relationship Id="rId10" Type="http://schemas.openxmlformats.org/officeDocument/2006/relationships/tags" Target="../tags/tag24.xml"/><Relationship Id="rId1" Type="http://schemas.openxmlformats.org/officeDocument/2006/relationships/tags" Target="../tags/tag16.xml"/></Relationships>
</file>

<file path=ppt/slides/_rels/slide8.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7" Type="http://schemas.openxmlformats.org/officeDocument/2006/relationships/slideLayout" Target="../slideLayouts/slideLayout40.xml"/><Relationship Id="rId26" Type="http://schemas.openxmlformats.org/officeDocument/2006/relationships/tags" Target="../tags/tag47.xml"/><Relationship Id="rId25" Type="http://schemas.openxmlformats.org/officeDocument/2006/relationships/tags" Target="../tags/tag46.xml"/><Relationship Id="rId24" Type="http://schemas.openxmlformats.org/officeDocument/2006/relationships/tags" Target="../tags/tag45.xml"/><Relationship Id="rId23" Type="http://schemas.openxmlformats.org/officeDocument/2006/relationships/image" Target="../media/image35.svg"/><Relationship Id="rId22" Type="http://schemas.openxmlformats.org/officeDocument/2006/relationships/image" Target="../media/image34.png"/><Relationship Id="rId21" Type="http://schemas.openxmlformats.org/officeDocument/2006/relationships/tags" Target="../tags/tag44.xml"/><Relationship Id="rId20" Type="http://schemas.openxmlformats.org/officeDocument/2006/relationships/image" Target="../media/image33.svg"/><Relationship Id="rId2" Type="http://schemas.openxmlformats.org/officeDocument/2006/relationships/tags" Target="../tags/tag31.xml"/><Relationship Id="rId19" Type="http://schemas.openxmlformats.org/officeDocument/2006/relationships/image" Target="../media/image32.png"/><Relationship Id="rId18" Type="http://schemas.openxmlformats.org/officeDocument/2006/relationships/tags" Target="../tags/tag43.xml"/><Relationship Id="rId17" Type="http://schemas.openxmlformats.org/officeDocument/2006/relationships/image" Target="../media/image31.svg"/><Relationship Id="rId16" Type="http://schemas.openxmlformats.org/officeDocument/2006/relationships/image" Target="../media/image30.png"/><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image" Target="../media/image29.svg"/><Relationship Id="rId10" Type="http://schemas.openxmlformats.org/officeDocument/2006/relationships/image" Target="../media/image28.png"/><Relationship Id="rId1" Type="http://schemas.openxmlformats.org/officeDocument/2006/relationships/tags" Target="../tags/tag30.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image" Target="../media/image36.svg"/><Relationship Id="rId1"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0"/>
          <p:cNvSpPr/>
          <p:nvPr/>
        </p:nvSpPr>
        <p:spPr>
          <a:xfrm>
            <a:off x="2512695" y="3577590"/>
            <a:ext cx="3103245" cy="539750"/>
          </a:xfrm>
          <a:prstGeom prst="roundRect">
            <a:avLst>
              <a:gd name="adj" fmla="val 50000"/>
            </a:avLst>
          </a:prstGeom>
          <a:noFill/>
          <a:ln w="12700">
            <a:solidFill>
              <a:schemeClr val="accent2"/>
            </a:solidFill>
            <a:round/>
          </a:ln>
          <a:effectLst/>
        </p:spPr>
        <p:txBody>
          <a:bodyPr vert="horz" wrap="square" lIns="91440" tIns="45720" rIns="91440" bIns="45720" numCol="1" anchor="ctr"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rPr>
              <a:t>北京出版社</a:t>
            </a:r>
            <a:endPar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endParaRPr>
          </a:p>
        </p:txBody>
      </p:sp>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数据分析方法</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58950" y="842645"/>
            <a:ext cx="7331710" cy="4826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rPr>
              <a:t>一、主成分分析的几何意义</a:t>
            </a:r>
            <a:endParaRPr lang="zh-CN" altLang="en-US" sz="3200">
              <a:solidFill>
                <a:schemeClr val="accent1"/>
              </a:solidFill>
            </a:endParaRPr>
          </a:p>
        </p:txBody>
      </p:sp>
      <p:sp>
        <p:nvSpPr>
          <p:cNvPr id="46" name="对角圆角矩形 45"/>
          <p:cNvSpPr/>
          <p:nvPr>
            <p:custDataLst>
              <p:tags r:id="rId2"/>
            </p:custDataLst>
          </p:nvPr>
        </p:nvSpPr>
        <p:spPr>
          <a:xfrm>
            <a:off x="1022350" y="1797050"/>
            <a:ext cx="4810760" cy="4342130"/>
          </a:xfrm>
          <a:prstGeom prst="round2DiagRect">
            <a:avLst>
              <a:gd name="adj1" fmla="val 12858"/>
              <a:gd name="adj2" fmla="val 0"/>
            </a:avLst>
          </a:prstGeom>
          <a:gradFill>
            <a:gsLst>
              <a:gs pos="0">
                <a:srgbClr val="FFFFFF">
                  <a:alpha val="5000"/>
                </a:srgbClr>
              </a:gs>
              <a:gs pos="100000">
                <a:schemeClr val="accent1">
                  <a:alpha val="25000"/>
                </a:schemeClr>
              </a:gs>
            </a:gsLst>
            <a:lin ang="5400000" scaled="0"/>
          </a:gradFill>
          <a:ln>
            <a:solidFill>
              <a:schemeClr val="accent1">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tIns="46990" bIns="46990" numCol="1" spcCol="0" rtlCol="0" fromWordArt="0" anchor="ctr" anchorCtr="0" forceAA="0" compatLnSpc="1">
            <a:noAutofit/>
          </a:bodyPr>
          <a:p>
            <a:pPr>
              <a:lnSpc>
                <a:spcPct val="150000"/>
              </a:lnSpc>
            </a:pPr>
            <a:r>
              <a:rPr lang="zh-CN" altLang="en-US" sz="1600" kern="0" dirty="0">
                <a:ln>
                  <a:noFill/>
                  <a:prstDash val="sysDot"/>
                </a:ln>
                <a:solidFill>
                  <a:schemeClr val="tx1">
                    <a:lumMod val="85000"/>
                    <a:lumOff val="15000"/>
                  </a:schemeClr>
                </a:solidFill>
                <a:latin typeface="+mn-ea"/>
                <a:sym typeface="+mn-ea"/>
              </a:rPr>
              <a:t>为了加深理解，我们现在在二维空间中讨论主成分的几何意义。设有</a:t>
            </a:r>
            <a:r>
              <a:rPr lang="en-US" altLang="zh-CN" sz="1600" kern="0" dirty="0">
                <a:ln>
                  <a:noFill/>
                  <a:prstDash val="sysDot"/>
                </a:ln>
                <a:solidFill>
                  <a:schemeClr val="tx1">
                    <a:lumMod val="85000"/>
                    <a:lumOff val="15000"/>
                  </a:schemeClr>
                </a:solidFill>
                <a:latin typeface="+mn-ea"/>
                <a:sym typeface="+mn-ea"/>
              </a:rPr>
              <a:t> n </a:t>
            </a:r>
            <a:r>
              <a:rPr lang="zh-CN" altLang="en-US" sz="1600" kern="0" dirty="0">
                <a:ln>
                  <a:noFill/>
                  <a:prstDash val="sysDot"/>
                </a:ln>
                <a:solidFill>
                  <a:schemeClr val="tx1">
                    <a:lumMod val="85000"/>
                    <a:lumOff val="15000"/>
                  </a:schemeClr>
                </a:solidFill>
                <a:latin typeface="+mn-ea"/>
                <a:sym typeface="+mn-ea"/>
              </a:rPr>
              <a:t>个样本点，每个样本点由两个观测变量</a:t>
            </a:r>
            <a:r>
              <a:rPr lang="en-US" altLang="zh-CN" sz="1600" kern="0" dirty="0">
                <a:ln>
                  <a:noFill/>
                  <a:prstDash val="sysDot"/>
                </a:ln>
                <a:solidFill>
                  <a:schemeClr val="tx1">
                    <a:lumMod val="85000"/>
                    <a:lumOff val="15000"/>
                  </a:schemeClr>
                </a:solidFill>
                <a:latin typeface="+mn-ea"/>
                <a:sym typeface="+mn-ea"/>
              </a:rPr>
              <a:t> x</a:t>
            </a:r>
            <a:r>
              <a:rPr lang="en-US" altLang="zh-CN" sz="1600" kern="0" baseline="-25000" dirty="0">
                <a:ln>
                  <a:noFill/>
                  <a:prstDash val="sysDot"/>
                </a:ln>
                <a:solidFill>
                  <a:schemeClr val="tx1">
                    <a:lumMod val="85000"/>
                    <a:lumOff val="15000"/>
                  </a:schemeClr>
                </a:solidFill>
                <a:latin typeface="+mn-ea"/>
                <a:sym typeface="+mn-ea"/>
              </a:rPr>
              <a:t>1</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和</a:t>
            </a:r>
            <a:r>
              <a:rPr lang="en-US" altLang="zh-CN" sz="1600" kern="0" dirty="0">
                <a:ln>
                  <a:noFill/>
                  <a:prstDash val="sysDot"/>
                </a:ln>
                <a:solidFill>
                  <a:schemeClr val="tx1">
                    <a:lumMod val="85000"/>
                    <a:lumOff val="15000"/>
                  </a:schemeClr>
                </a:solidFill>
                <a:latin typeface="+mn-ea"/>
                <a:sym typeface="+mn-ea"/>
              </a:rPr>
              <a:t> x</a:t>
            </a:r>
            <a:r>
              <a:rPr lang="en-US" altLang="zh-CN" sz="1600" kern="0" baseline="-25000" dirty="0">
                <a:ln>
                  <a:noFill/>
                  <a:prstDash val="sysDot"/>
                </a:ln>
                <a:solidFill>
                  <a:schemeClr val="tx1">
                    <a:lumMod val="85000"/>
                    <a:lumOff val="15000"/>
                  </a:schemeClr>
                </a:solidFill>
                <a:latin typeface="+mn-ea"/>
                <a:sym typeface="+mn-ea"/>
              </a:rPr>
              <a:t>2</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确定，</a:t>
            </a:r>
            <a:r>
              <a:rPr lang="en-US" altLang="zh-CN" sz="1600" kern="0" dirty="0">
                <a:ln>
                  <a:noFill/>
                  <a:prstDash val="sysDot"/>
                </a:ln>
                <a:solidFill>
                  <a:schemeClr val="tx1">
                    <a:lumMod val="85000"/>
                    <a:lumOff val="15000"/>
                  </a:schemeClr>
                </a:solidFill>
                <a:latin typeface="+mn-ea"/>
                <a:sym typeface="+mn-ea"/>
              </a:rPr>
              <a:t>n </a:t>
            </a:r>
            <a:r>
              <a:rPr lang="zh-CN" altLang="en-US" sz="1600" kern="0" dirty="0">
                <a:ln>
                  <a:noFill/>
                  <a:prstDash val="sysDot"/>
                </a:ln>
                <a:solidFill>
                  <a:schemeClr val="tx1">
                    <a:lumMod val="85000"/>
                    <a:lumOff val="15000"/>
                  </a:schemeClr>
                </a:solidFill>
                <a:latin typeface="+mn-ea"/>
                <a:sym typeface="+mn-ea"/>
              </a:rPr>
              <a:t>个样本点分布的情况如椭圆状，如图</a:t>
            </a:r>
            <a:r>
              <a:rPr lang="en-US" altLang="zh-CN" sz="1600" kern="0" dirty="0">
                <a:ln>
                  <a:noFill/>
                  <a:prstDash val="sysDot"/>
                </a:ln>
                <a:solidFill>
                  <a:schemeClr val="tx1">
                    <a:lumMod val="85000"/>
                    <a:lumOff val="15000"/>
                  </a:schemeClr>
                </a:solidFill>
                <a:latin typeface="+mn-ea"/>
                <a:sym typeface="+mn-ea"/>
              </a:rPr>
              <a:t> 6-1</a:t>
            </a:r>
            <a:r>
              <a:rPr lang="zh-CN" altLang="en-US" sz="1600" kern="0" dirty="0">
                <a:ln>
                  <a:noFill/>
                  <a:prstDash val="sysDot"/>
                </a:ln>
                <a:solidFill>
                  <a:schemeClr val="tx1">
                    <a:lumMod val="85000"/>
                    <a:lumOff val="15000"/>
                  </a:schemeClr>
                </a:solidFill>
                <a:latin typeface="+mn-ea"/>
                <a:sym typeface="+mn-ea"/>
              </a:rPr>
              <a:t>中的两种情况所示。可以看出，样本点无论是沿着</a:t>
            </a:r>
            <a:r>
              <a:rPr lang="en-US" altLang="zh-CN" sz="1600" kern="0" dirty="0">
                <a:ln>
                  <a:noFill/>
                  <a:prstDash val="sysDot"/>
                </a:ln>
                <a:solidFill>
                  <a:schemeClr val="tx1">
                    <a:lumMod val="85000"/>
                    <a:lumOff val="15000"/>
                  </a:schemeClr>
                </a:solidFill>
                <a:latin typeface="+mn-ea"/>
                <a:sym typeface="+mn-ea"/>
              </a:rPr>
              <a:t> x</a:t>
            </a:r>
            <a:r>
              <a:rPr lang="en-US" altLang="zh-CN" sz="1600" kern="0" baseline="-25000" dirty="0">
                <a:ln>
                  <a:noFill/>
                  <a:prstDash val="sysDot"/>
                </a:ln>
                <a:solidFill>
                  <a:schemeClr val="tx1">
                    <a:lumMod val="85000"/>
                    <a:lumOff val="15000"/>
                  </a:schemeClr>
                </a:solidFill>
                <a:latin typeface="+mn-ea"/>
                <a:sym typeface="+mn-ea"/>
              </a:rPr>
              <a:t>1</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轴方向看还是</a:t>
            </a:r>
            <a:r>
              <a:rPr lang="en-US" altLang="zh-CN" sz="1600" kern="0" dirty="0">
                <a:ln>
                  <a:noFill/>
                  <a:prstDash val="sysDot"/>
                </a:ln>
                <a:solidFill>
                  <a:schemeClr val="tx1">
                    <a:lumMod val="85000"/>
                    <a:lumOff val="15000"/>
                  </a:schemeClr>
                </a:solidFill>
                <a:latin typeface="+mn-ea"/>
                <a:sym typeface="+mn-ea"/>
              </a:rPr>
              <a:t> x</a:t>
            </a:r>
            <a:r>
              <a:rPr lang="en-US" altLang="zh-CN" sz="1600" kern="0" baseline="-25000" dirty="0">
                <a:ln>
                  <a:noFill/>
                  <a:prstDash val="sysDot"/>
                </a:ln>
                <a:solidFill>
                  <a:schemeClr val="tx1">
                    <a:lumMod val="85000"/>
                    <a:lumOff val="15000"/>
                  </a:schemeClr>
                </a:solidFill>
                <a:latin typeface="+mn-ea"/>
                <a:sym typeface="+mn-ea"/>
              </a:rPr>
              <a:t>2</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轴方向看，都具有较大的离散性，其离散程度可以分别用观测变量</a:t>
            </a:r>
            <a:r>
              <a:rPr lang="en-US" altLang="zh-CN" sz="1600" kern="0" dirty="0">
                <a:ln>
                  <a:noFill/>
                  <a:prstDash val="sysDot"/>
                </a:ln>
                <a:solidFill>
                  <a:schemeClr val="tx1">
                    <a:lumMod val="85000"/>
                    <a:lumOff val="15000"/>
                  </a:schemeClr>
                </a:solidFill>
                <a:latin typeface="+mn-ea"/>
                <a:sym typeface="+mn-ea"/>
              </a:rPr>
              <a:t> x</a:t>
            </a:r>
            <a:r>
              <a:rPr lang="en-US" altLang="zh-CN" sz="1600" kern="0" baseline="-25000" dirty="0">
                <a:ln>
                  <a:noFill/>
                  <a:prstDash val="sysDot"/>
                </a:ln>
                <a:solidFill>
                  <a:schemeClr val="tx1">
                    <a:lumMod val="85000"/>
                    <a:lumOff val="15000"/>
                  </a:schemeClr>
                </a:solidFill>
                <a:latin typeface="+mn-ea"/>
                <a:sym typeface="+mn-ea"/>
              </a:rPr>
              <a:t>1</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和</a:t>
            </a:r>
            <a:r>
              <a:rPr lang="en-US" altLang="zh-CN" sz="1600" kern="0" dirty="0">
                <a:ln>
                  <a:noFill/>
                  <a:prstDash val="sysDot"/>
                </a:ln>
                <a:solidFill>
                  <a:schemeClr val="tx1">
                    <a:lumMod val="85000"/>
                    <a:lumOff val="15000"/>
                  </a:schemeClr>
                </a:solidFill>
                <a:latin typeface="+mn-ea"/>
                <a:sym typeface="+mn-ea"/>
              </a:rPr>
              <a:t> x</a:t>
            </a:r>
            <a:r>
              <a:rPr lang="en-US" altLang="zh-CN" sz="1600" kern="0" baseline="-25000" dirty="0">
                <a:ln>
                  <a:noFill/>
                  <a:prstDash val="sysDot"/>
                </a:ln>
                <a:solidFill>
                  <a:schemeClr val="tx1">
                    <a:lumMod val="85000"/>
                    <a:lumOff val="15000"/>
                  </a:schemeClr>
                </a:solidFill>
                <a:latin typeface="+mn-ea"/>
                <a:sym typeface="+mn-ea"/>
              </a:rPr>
              <a:t>2</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的方差定量表示。显然，如果只考虑</a:t>
            </a:r>
            <a:r>
              <a:rPr lang="en-US" altLang="zh-CN" sz="1600" kern="0" dirty="0">
                <a:ln>
                  <a:noFill/>
                  <a:prstDash val="sysDot"/>
                </a:ln>
                <a:solidFill>
                  <a:schemeClr val="tx1">
                    <a:lumMod val="85000"/>
                    <a:lumOff val="15000"/>
                  </a:schemeClr>
                </a:solidFill>
                <a:latin typeface="+mn-ea"/>
                <a:sym typeface="+mn-ea"/>
              </a:rPr>
              <a:t> x</a:t>
            </a:r>
            <a:r>
              <a:rPr lang="en-US" altLang="zh-CN" sz="1600" kern="0" baseline="-25000" dirty="0">
                <a:ln>
                  <a:noFill/>
                  <a:prstDash val="sysDot"/>
                </a:ln>
                <a:solidFill>
                  <a:schemeClr val="tx1">
                    <a:lumMod val="85000"/>
                    <a:lumOff val="15000"/>
                  </a:schemeClr>
                </a:solidFill>
                <a:latin typeface="+mn-ea"/>
                <a:sym typeface="+mn-ea"/>
              </a:rPr>
              <a:t>1</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和</a:t>
            </a:r>
            <a:r>
              <a:rPr lang="en-US" altLang="zh-CN" sz="1600" kern="0" dirty="0">
                <a:ln>
                  <a:noFill/>
                  <a:prstDash val="sysDot"/>
                </a:ln>
                <a:solidFill>
                  <a:schemeClr val="tx1">
                    <a:lumMod val="85000"/>
                    <a:lumOff val="15000"/>
                  </a:schemeClr>
                </a:solidFill>
                <a:latin typeface="+mn-ea"/>
                <a:sym typeface="+mn-ea"/>
              </a:rPr>
              <a:t> x</a:t>
            </a:r>
            <a:r>
              <a:rPr lang="en-US" altLang="zh-CN" sz="1600" kern="0" baseline="-25000" dirty="0">
                <a:ln>
                  <a:noFill/>
                  <a:prstDash val="sysDot"/>
                </a:ln>
                <a:solidFill>
                  <a:schemeClr val="tx1">
                    <a:lumMod val="85000"/>
                    <a:lumOff val="15000"/>
                  </a:schemeClr>
                </a:solidFill>
                <a:latin typeface="+mn-ea"/>
                <a:sym typeface="+mn-ea"/>
              </a:rPr>
              <a:t>2</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中的任何一个，那么包含在原始数据中的信息将会有较大的损失。</a:t>
            </a:r>
            <a:endParaRPr lang="zh-CN" altLang="en-US" sz="1600" kern="0" dirty="0">
              <a:ln>
                <a:noFill/>
                <a:prstDash val="sysDot"/>
              </a:ln>
              <a:solidFill>
                <a:schemeClr val="tx1">
                  <a:lumMod val="85000"/>
                  <a:lumOff val="15000"/>
                </a:schemeClr>
              </a:solidFill>
              <a:latin typeface="+mn-ea"/>
              <a:sym typeface="+mn-ea"/>
            </a:endParaRPr>
          </a:p>
        </p:txBody>
      </p:sp>
      <p:sp>
        <p:nvSpPr>
          <p:cNvPr id="47" name="椭圆 46"/>
          <p:cNvSpPr/>
          <p:nvPr>
            <p:custDataLst>
              <p:tags r:id="rId3"/>
            </p:custDataLst>
          </p:nvPr>
        </p:nvSpPr>
        <p:spPr>
          <a:xfrm>
            <a:off x="2884905" y="1496378"/>
            <a:ext cx="595414" cy="595414"/>
          </a:xfrm>
          <a:prstGeom prst="ellipse">
            <a:avLst/>
          </a:prstGeom>
          <a:solidFill>
            <a:schemeClr val="accent1">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8" name="椭圆 47"/>
          <p:cNvSpPr/>
          <p:nvPr>
            <p:custDataLst>
              <p:tags r:id="rId4"/>
            </p:custDataLst>
          </p:nvPr>
        </p:nvSpPr>
        <p:spPr>
          <a:xfrm>
            <a:off x="2966800" y="1578273"/>
            <a:ext cx="431623" cy="431623"/>
          </a:xfrm>
          <a:prstGeom prst="ellipse">
            <a:avLst/>
          </a:prstGeom>
          <a:gradFill>
            <a:gsLst>
              <a:gs pos="0">
                <a:schemeClr val="accent1">
                  <a:lumMod val="60000"/>
                  <a:lumOff val="40000"/>
                  <a:alpha val="100000"/>
                </a:schemeClr>
              </a:gs>
              <a:gs pos="100000">
                <a:schemeClr val="accent1">
                  <a:alpha val="100000"/>
                </a:schemeClr>
              </a:gs>
            </a:gsLst>
            <a:lin ang="2700000" scaled="0"/>
          </a:gradFill>
          <a:ln>
            <a:noFill/>
          </a:ln>
          <a:effectLst>
            <a:outerShdw blurRad="1397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49" name="图片 48" descr="333438303937363b333438313039323bcfeec4bfbcc6bbae"/>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3095051" y="1706009"/>
            <a:ext cx="175122" cy="175637"/>
          </a:xfrm>
          <a:prstGeom prst="rect">
            <a:avLst/>
          </a:prstGeom>
        </p:spPr>
      </p:pic>
      <p:pic>
        <p:nvPicPr>
          <p:cNvPr id="4" name="图片 3"/>
          <p:cNvPicPr>
            <a:picLocks noChangeAspect="1"/>
          </p:cNvPicPr>
          <p:nvPr/>
        </p:nvPicPr>
        <p:blipFill>
          <a:blip r:embed="rId8"/>
          <a:stretch>
            <a:fillRect/>
          </a:stretch>
        </p:blipFill>
        <p:spPr>
          <a:xfrm>
            <a:off x="6218555" y="2314575"/>
            <a:ext cx="5149215" cy="330644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58950" y="842645"/>
            <a:ext cx="7331710" cy="4826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rPr>
              <a:t>二、主成分分析的基本思想</a:t>
            </a:r>
            <a:endParaRPr lang="zh-CN" altLang="en-US" sz="3200">
              <a:solidFill>
                <a:schemeClr val="accent1"/>
              </a:solidFill>
            </a:endParaRPr>
          </a:p>
        </p:txBody>
      </p:sp>
      <p:pic>
        <p:nvPicPr>
          <p:cNvPr id="2" name="图片 1"/>
          <p:cNvPicPr>
            <a:picLocks noChangeAspect="1"/>
          </p:cNvPicPr>
          <p:nvPr/>
        </p:nvPicPr>
        <p:blipFill>
          <a:blip r:embed="rId2"/>
          <a:srcRect r="624" b="921"/>
          <a:stretch>
            <a:fillRect/>
          </a:stretch>
        </p:blipFill>
        <p:spPr>
          <a:xfrm>
            <a:off x="1634490" y="1473835"/>
            <a:ext cx="9505950" cy="437197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r="1460" b="1883"/>
          <a:stretch>
            <a:fillRect/>
          </a:stretch>
        </p:blipFill>
        <p:spPr>
          <a:xfrm>
            <a:off x="1786255" y="665480"/>
            <a:ext cx="8723630" cy="546036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553085"/>
            <a:ext cx="7589520" cy="4394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三、使用主成分分析的前提条件</a:t>
            </a:r>
            <a:endParaRPr lang="zh-CN" altLang="en-US" sz="3200">
              <a:solidFill>
                <a:schemeClr val="accent1"/>
              </a:solidFill>
            </a:endParaRPr>
          </a:p>
          <a:p>
            <a:pPr indent="0" fontAlgn="auto">
              <a:lnSpc>
                <a:spcPct val="140000"/>
              </a:lnSpc>
            </a:pPr>
            <a:r>
              <a:rPr lang="zh-CN" altLang="en-US" sz="2800">
                <a:solidFill>
                  <a:schemeClr val="accent1"/>
                </a:solidFill>
              </a:rPr>
              <a:t>（一）计算相关系数矩阵（</a:t>
            </a:r>
            <a:r>
              <a:rPr lang="en-US" altLang="zh-CN" sz="2800">
                <a:solidFill>
                  <a:schemeClr val="accent1"/>
                </a:solidFill>
              </a:rPr>
              <a:t>correlation matrix</a:t>
            </a:r>
            <a:r>
              <a:rPr lang="zh-CN" altLang="en-US" sz="2800">
                <a:solidFill>
                  <a:schemeClr val="accent1"/>
                </a:solidFill>
              </a:rPr>
              <a:t>）</a:t>
            </a:r>
            <a:endParaRPr lang="zh-CN" altLang="en-US" sz="2800">
              <a:solidFill>
                <a:schemeClr val="accent1"/>
              </a:solidFill>
            </a:endParaRPr>
          </a:p>
        </p:txBody>
      </p:sp>
      <p:sp>
        <p:nvSpPr>
          <p:cNvPr id="7" name="任意多边形: 形状 9"/>
          <p:cNvSpPr/>
          <p:nvPr>
            <p:custDataLst>
              <p:tags r:id="rId2"/>
            </p:custDataLst>
          </p:nvPr>
        </p:nvSpPr>
        <p:spPr>
          <a:xfrm>
            <a:off x="2227469" y="2421894"/>
            <a:ext cx="3846792" cy="3585055"/>
          </a:xfrm>
          <a:custGeom>
            <a:avLst/>
            <a:gdLst>
              <a:gd name="connsiteX0" fmla="*/ 28983 w 3269842"/>
              <a:gd name="connsiteY0" fmla="*/ 52063 h 2468804"/>
              <a:gd name="connsiteX1" fmla="*/ 16600 w 3269842"/>
              <a:gd name="connsiteY1" fmla="*/ 261613 h 2468804"/>
              <a:gd name="connsiteX2" fmla="*/ 64225 w 3269842"/>
              <a:gd name="connsiteY2" fmla="*/ 2377020 h 2468804"/>
              <a:gd name="connsiteX3" fmla="*/ 3216239 w 3269842"/>
              <a:gd name="connsiteY3" fmla="*/ 2362638 h 2468804"/>
              <a:gd name="connsiteX4" fmla="*/ 3226621 w 3269842"/>
              <a:gd name="connsiteY4" fmla="*/ 74732 h 2468804"/>
              <a:gd name="connsiteX5" fmla="*/ 29364 w 3269842"/>
              <a:gd name="connsiteY5" fmla="*/ 52253 h 2468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9842" h="2468804">
                <a:moveTo>
                  <a:pt x="28983" y="52063"/>
                </a:moveTo>
                <a:cubicBezTo>
                  <a:pt x="24792" y="87305"/>
                  <a:pt x="20601" y="161029"/>
                  <a:pt x="16600" y="261613"/>
                </a:cubicBezTo>
                <a:cubicBezTo>
                  <a:pt x="-6260" y="846543"/>
                  <a:pt x="-17785" y="2335872"/>
                  <a:pt x="64225" y="2377020"/>
                </a:cubicBezTo>
                <a:cubicBezTo>
                  <a:pt x="279967" y="2485891"/>
                  <a:pt x="2564252" y="2516752"/>
                  <a:pt x="3216239" y="2362638"/>
                </a:cubicBezTo>
                <a:cubicBezTo>
                  <a:pt x="3301964" y="2342254"/>
                  <a:pt x="3268626" y="182651"/>
                  <a:pt x="3226621" y="74732"/>
                </a:cubicBezTo>
                <a:cubicBezTo>
                  <a:pt x="1891406" y="-36424"/>
                  <a:pt x="1443255" y="-6516"/>
                  <a:pt x="29364" y="52253"/>
                </a:cubicBezTo>
                <a:close/>
              </a:path>
            </a:pathLst>
          </a:custGeom>
          <a:solidFill>
            <a:schemeClr val="accent1">
              <a:lumMod val="60000"/>
              <a:lumOff val="40000"/>
            </a:schemeClr>
          </a:solidFill>
          <a:ln w="9525" cap="flat">
            <a:no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8" name="任意多边形: 形状 11"/>
          <p:cNvSpPr/>
          <p:nvPr>
            <p:custDataLst>
              <p:tags r:id="rId3"/>
            </p:custDataLst>
          </p:nvPr>
        </p:nvSpPr>
        <p:spPr>
          <a:xfrm>
            <a:off x="2158365" y="2361565"/>
            <a:ext cx="6953250" cy="3585210"/>
          </a:xfrm>
          <a:custGeom>
            <a:avLst/>
            <a:gdLst>
              <a:gd name="connsiteX0" fmla="*/ 29011 w 3269968"/>
              <a:gd name="connsiteY0" fmla="*/ 52063 h 2468815"/>
              <a:gd name="connsiteX1" fmla="*/ 16628 w 3269968"/>
              <a:gd name="connsiteY1" fmla="*/ 261613 h 2468815"/>
              <a:gd name="connsiteX2" fmla="*/ 64253 w 3269968"/>
              <a:gd name="connsiteY2" fmla="*/ 2377116 h 2468815"/>
              <a:gd name="connsiteX3" fmla="*/ 3216171 w 3269968"/>
              <a:gd name="connsiteY3" fmla="*/ 2362637 h 2468815"/>
              <a:gd name="connsiteX4" fmla="*/ 3226554 w 3269968"/>
              <a:gd name="connsiteY4" fmla="*/ 74732 h 2468815"/>
              <a:gd name="connsiteX5" fmla="*/ 29392 w 3269968"/>
              <a:gd name="connsiteY5" fmla="*/ 52253 h 246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9968" h="2468815">
                <a:moveTo>
                  <a:pt x="29011" y="52063"/>
                </a:moveTo>
                <a:cubicBezTo>
                  <a:pt x="24820" y="87305"/>
                  <a:pt x="20534" y="161029"/>
                  <a:pt x="16628" y="261613"/>
                </a:cubicBezTo>
                <a:cubicBezTo>
                  <a:pt x="-6232" y="846543"/>
                  <a:pt x="-17852" y="2335872"/>
                  <a:pt x="64253" y="2377116"/>
                </a:cubicBezTo>
                <a:cubicBezTo>
                  <a:pt x="279899" y="2485891"/>
                  <a:pt x="2564185" y="2516752"/>
                  <a:pt x="3216171" y="2362637"/>
                </a:cubicBezTo>
                <a:cubicBezTo>
                  <a:pt x="3302372" y="2342254"/>
                  <a:pt x="3268559" y="182651"/>
                  <a:pt x="3226554" y="74732"/>
                </a:cubicBezTo>
                <a:cubicBezTo>
                  <a:pt x="1891339" y="-36424"/>
                  <a:pt x="1443188" y="-6516"/>
                  <a:pt x="29392" y="52253"/>
                </a:cubicBezTo>
                <a:close/>
              </a:path>
            </a:pathLst>
          </a:custGeom>
          <a:solidFill>
            <a:schemeClr val="accent1"/>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52" name="任意多边形: 形状 13"/>
          <p:cNvSpPr/>
          <p:nvPr>
            <p:custDataLst>
              <p:tags r:id="rId4"/>
            </p:custDataLst>
          </p:nvPr>
        </p:nvSpPr>
        <p:spPr>
          <a:xfrm>
            <a:off x="3930261" y="2404911"/>
            <a:ext cx="153384" cy="143064"/>
          </a:xfrm>
          <a:custGeom>
            <a:avLst/>
            <a:gdLst>
              <a:gd name="connsiteX0" fmla="*/ 106064 w 141618"/>
              <a:gd name="connsiteY0" fmla="*/ 7398 h 131496"/>
              <a:gd name="connsiteX1" fmla="*/ 4814 w 141618"/>
              <a:gd name="connsiteY1" fmla="*/ 91694 h 131496"/>
              <a:gd name="connsiteX2" fmla="*/ 136068 w 141618"/>
              <a:gd name="connsiteY2" fmla="*/ 91694 h 131496"/>
              <a:gd name="connsiteX3" fmla="*/ 106064 w 141618"/>
              <a:gd name="connsiteY3" fmla="*/ 7208 h 131496"/>
            </a:gdLst>
            <a:ahLst/>
            <a:cxnLst>
              <a:cxn ang="0">
                <a:pos x="connsiteX0" y="connsiteY0"/>
              </a:cxn>
              <a:cxn ang="0">
                <a:pos x="connsiteX1" y="connsiteY1"/>
              </a:cxn>
              <a:cxn ang="0">
                <a:pos x="connsiteX2" y="connsiteY2"/>
              </a:cxn>
              <a:cxn ang="0">
                <a:pos x="connsiteX3" y="connsiteY3"/>
              </a:cxn>
            </a:cxnLst>
            <a:rect l="l" t="t" r="r" b="b"/>
            <a:pathLst>
              <a:path w="141618" h="131496">
                <a:moveTo>
                  <a:pt x="106064" y="7398"/>
                </a:moveTo>
                <a:cubicBezTo>
                  <a:pt x="58439" y="-15653"/>
                  <a:pt x="-20713" y="13589"/>
                  <a:pt x="4814" y="91694"/>
                </a:cubicBezTo>
                <a:cubicBezTo>
                  <a:pt x="20911" y="141129"/>
                  <a:pt x="111494" y="147606"/>
                  <a:pt x="136068" y="91694"/>
                </a:cubicBezTo>
                <a:cubicBezTo>
                  <a:pt x="149756" y="60024"/>
                  <a:pt x="136668" y="23152"/>
                  <a:pt x="106064" y="7208"/>
                </a:cubicBezTo>
                <a:close/>
              </a:path>
            </a:pathLst>
          </a:custGeom>
          <a:solidFill>
            <a:schemeClr val="accent1">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53" name="任意多边形: 形状 14"/>
          <p:cNvSpPr/>
          <p:nvPr>
            <p:custDataLst>
              <p:tags r:id="rId5"/>
            </p:custDataLst>
          </p:nvPr>
        </p:nvSpPr>
        <p:spPr>
          <a:xfrm>
            <a:off x="3897895" y="2227605"/>
            <a:ext cx="224212" cy="254702"/>
          </a:xfrm>
          <a:custGeom>
            <a:avLst/>
            <a:gdLst>
              <a:gd name="connsiteX0" fmla="*/ 204793 w 206549"/>
              <a:gd name="connsiteY0" fmla="*/ 87440 h 234384"/>
              <a:gd name="connsiteX1" fmla="*/ 122402 w 206549"/>
              <a:gd name="connsiteY1" fmla="*/ 1715 h 234384"/>
              <a:gd name="connsiteX2" fmla="*/ 79920 w 206549"/>
              <a:gd name="connsiteY2" fmla="*/ 234125 h 234384"/>
            </a:gdLst>
            <a:ahLst/>
            <a:cxnLst>
              <a:cxn ang="0">
                <a:pos x="connsiteX0" y="connsiteY0"/>
              </a:cxn>
              <a:cxn ang="0">
                <a:pos x="connsiteX1" y="connsiteY1"/>
              </a:cxn>
              <a:cxn ang="0">
                <a:pos x="connsiteX2" y="connsiteY2"/>
              </a:cxn>
            </a:cxnLst>
            <a:rect l="l" t="t" r="r" b="b"/>
            <a:pathLst>
              <a:path w="206549" h="234384">
                <a:moveTo>
                  <a:pt x="204793" y="87440"/>
                </a:moveTo>
                <a:cubicBezTo>
                  <a:pt x="212984" y="57246"/>
                  <a:pt x="190791" y="14383"/>
                  <a:pt x="122402" y="1715"/>
                </a:cubicBezTo>
                <a:cubicBezTo>
                  <a:pt x="-16282" y="-24288"/>
                  <a:pt x="-46572" y="214789"/>
                  <a:pt x="79920" y="234125"/>
                </a:cubicBezTo>
              </a:path>
            </a:pathLst>
          </a:custGeom>
          <a:noFill/>
          <a:ln w="28575" cap="rnd">
            <a:solidFill>
              <a:schemeClr val="accent1">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54" name="任意多边形: 形状 15"/>
          <p:cNvSpPr/>
          <p:nvPr>
            <p:custDataLst>
              <p:tags r:id="rId6"/>
            </p:custDataLst>
          </p:nvPr>
        </p:nvSpPr>
        <p:spPr>
          <a:xfrm>
            <a:off x="4212168" y="2395530"/>
            <a:ext cx="152915" cy="145410"/>
          </a:xfrm>
          <a:custGeom>
            <a:avLst/>
            <a:gdLst>
              <a:gd name="connsiteX0" fmla="*/ 112265 w 140923"/>
              <a:gd name="connsiteY0" fmla="*/ 122398 h 133896"/>
              <a:gd name="connsiteX1" fmla="*/ 74165 w 140923"/>
              <a:gd name="connsiteY1" fmla="*/ 859 h 133896"/>
              <a:gd name="connsiteX2" fmla="*/ 12538 w 140923"/>
              <a:gd name="connsiteY2" fmla="*/ 108491 h 133896"/>
              <a:gd name="connsiteX3" fmla="*/ 112551 w 140923"/>
              <a:gd name="connsiteY3" fmla="*/ 122398 h 133896"/>
            </a:gdLst>
            <a:ahLst/>
            <a:cxnLst>
              <a:cxn ang="0">
                <a:pos x="connsiteX0" y="connsiteY0"/>
              </a:cxn>
              <a:cxn ang="0">
                <a:pos x="connsiteX1" y="connsiteY1"/>
              </a:cxn>
              <a:cxn ang="0">
                <a:pos x="connsiteX2" y="connsiteY2"/>
              </a:cxn>
              <a:cxn ang="0">
                <a:pos x="connsiteX3" y="connsiteY3"/>
              </a:cxn>
            </a:cxnLst>
            <a:rect l="l" t="t" r="r" b="b"/>
            <a:pathLst>
              <a:path w="140923" h="133896">
                <a:moveTo>
                  <a:pt x="112265" y="122398"/>
                </a:moveTo>
                <a:cubicBezTo>
                  <a:pt x="155794" y="93061"/>
                  <a:pt x="154270" y="17623"/>
                  <a:pt x="74165" y="859"/>
                </a:cubicBezTo>
                <a:cubicBezTo>
                  <a:pt x="23302" y="-9904"/>
                  <a:pt x="-23371" y="59342"/>
                  <a:pt x="12538" y="108491"/>
                </a:cubicBezTo>
                <a:cubicBezTo>
                  <a:pt x="30445" y="132875"/>
                  <a:pt x="81499" y="143353"/>
                  <a:pt x="112551" y="122398"/>
                </a:cubicBezTo>
                <a:close/>
              </a:path>
            </a:pathLst>
          </a:custGeom>
          <a:solidFill>
            <a:schemeClr val="accent1">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55" name="任意多边形: 形状 16"/>
          <p:cNvSpPr/>
          <p:nvPr>
            <p:custDataLst>
              <p:tags r:id="rId7"/>
            </p:custDataLst>
          </p:nvPr>
        </p:nvSpPr>
        <p:spPr>
          <a:xfrm>
            <a:off x="4182148" y="2212595"/>
            <a:ext cx="221398" cy="255640"/>
          </a:xfrm>
          <a:custGeom>
            <a:avLst/>
            <a:gdLst>
              <a:gd name="connsiteX0" fmla="*/ 203863 w 203999"/>
              <a:gd name="connsiteY0" fmla="*/ 88248 h 235097"/>
              <a:gd name="connsiteX1" fmla="*/ 125091 w 203999"/>
              <a:gd name="connsiteY1" fmla="*/ 333 h 235097"/>
              <a:gd name="connsiteX2" fmla="*/ 78990 w 203999"/>
              <a:gd name="connsiteY2" fmla="*/ 234838 h 235097"/>
            </a:gdLst>
            <a:ahLst/>
            <a:cxnLst>
              <a:cxn ang="0">
                <a:pos x="connsiteX0" y="connsiteY0"/>
              </a:cxn>
              <a:cxn ang="0">
                <a:pos x="connsiteX1" y="connsiteY1"/>
              </a:cxn>
              <a:cxn ang="0">
                <a:pos x="connsiteX2" y="connsiteY2"/>
              </a:cxn>
            </a:cxnLst>
            <a:rect l="l" t="t" r="r" b="b"/>
            <a:pathLst>
              <a:path w="203999" h="235097">
                <a:moveTo>
                  <a:pt x="203863" y="88248"/>
                </a:moveTo>
                <a:cubicBezTo>
                  <a:pt x="198529" y="54054"/>
                  <a:pt x="192909" y="7000"/>
                  <a:pt x="125091" y="333"/>
                </a:cubicBezTo>
                <a:cubicBezTo>
                  <a:pt x="-15307" y="-13383"/>
                  <a:pt x="-47407" y="215502"/>
                  <a:pt x="78990" y="234838"/>
                </a:cubicBezTo>
              </a:path>
            </a:pathLst>
          </a:custGeom>
          <a:noFill/>
          <a:ln w="28575" cap="rnd">
            <a:solidFill>
              <a:schemeClr val="accent1">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56" name="任意多边形: 形状 17"/>
          <p:cNvSpPr/>
          <p:nvPr>
            <p:custDataLst>
              <p:tags r:id="rId8"/>
            </p:custDataLst>
          </p:nvPr>
        </p:nvSpPr>
        <p:spPr>
          <a:xfrm>
            <a:off x="4501111" y="2389432"/>
            <a:ext cx="152915" cy="147286"/>
          </a:xfrm>
          <a:custGeom>
            <a:avLst/>
            <a:gdLst>
              <a:gd name="connsiteX0" fmla="*/ 113795 w 140833"/>
              <a:gd name="connsiteY0" fmla="*/ 121379 h 135591"/>
              <a:gd name="connsiteX1" fmla="*/ 75695 w 140833"/>
              <a:gd name="connsiteY1" fmla="*/ -160 h 135591"/>
              <a:gd name="connsiteX2" fmla="*/ 16640 w 140833"/>
              <a:gd name="connsiteY2" fmla="*/ 114140 h 135591"/>
              <a:gd name="connsiteX3" fmla="*/ 114080 w 140833"/>
              <a:gd name="connsiteY3" fmla="*/ 121760 h 135591"/>
            </a:gdLst>
            <a:ahLst/>
            <a:cxnLst>
              <a:cxn ang="0">
                <a:pos x="connsiteX0" y="connsiteY0"/>
              </a:cxn>
              <a:cxn ang="0">
                <a:pos x="connsiteX1" y="connsiteY1"/>
              </a:cxn>
              <a:cxn ang="0">
                <a:pos x="connsiteX2" y="connsiteY2"/>
              </a:cxn>
              <a:cxn ang="0">
                <a:pos x="connsiteX3" y="connsiteY3"/>
              </a:cxn>
            </a:cxnLst>
            <a:rect l="l" t="t" r="r" b="b"/>
            <a:pathLst>
              <a:path w="140833" h="135591">
                <a:moveTo>
                  <a:pt x="113795" y="121379"/>
                </a:moveTo>
                <a:cubicBezTo>
                  <a:pt x="157324" y="92042"/>
                  <a:pt x="150371" y="-3779"/>
                  <a:pt x="75695" y="-160"/>
                </a:cubicBezTo>
                <a:cubicBezTo>
                  <a:pt x="23783" y="2317"/>
                  <a:pt x="-27556" y="51275"/>
                  <a:pt x="16640" y="114140"/>
                </a:cubicBezTo>
                <a:cubicBezTo>
                  <a:pt x="34070" y="138810"/>
                  <a:pt x="83315" y="142715"/>
                  <a:pt x="114080" y="121760"/>
                </a:cubicBezTo>
                <a:close/>
              </a:path>
            </a:pathLst>
          </a:custGeom>
          <a:solidFill>
            <a:schemeClr val="accent1">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65" name="任意多边形: 形状 18"/>
          <p:cNvSpPr/>
          <p:nvPr>
            <p:custDataLst>
              <p:tags r:id="rId9"/>
            </p:custDataLst>
          </p:nvPr>
        </p:nvSpPr>
        <p:spPr>
          <a:xfrm>
            <a:off x="4468277" y="2206966"/>
            <a:ext cx="226089" cy="249073"/>
          </a:xfrm>
          <a:custGeom>
            <a:avLst/>
            <a:gdLst>
              <a:gd name="connsiteX0" fmla="*/ 208440 w 208577"/>
              <a:gd name="connsiteY0" fmla="*/ 82738 h 229206"/>
              <a:gd name="connsiteX1" fmla="*/ 118429 w 208577"/>
              <a:gd name="connsiteY1" fmla="*/ 347 h 229206"/>
              <a:gd name="connsiteX2" fmla="*/ 83568 w 208577"/>
              <a:gd name="connsiteY2" fmla="*/ 228947 h 229206"/>
            </a:gdLst>
            <a:ahLst/>
            <a:cxnLst>
              <a:cxn ang="0">
                <a:pos x="connsiteX0" y="connsiteY0"/>
              </a:cxn>
              <a:cxn ang="0">
                <a:pos x="connsiteX1" y="connsiteY1"/>
              </a:cxn>
              <a:cxn ang="0">
                <a:pos x="connsiteX2" y="connsiteY2"/>
              </a:cxn>
            </a:cxnLst>
            <a:rect l="l" t="t" r="r" b="b"/>
            <a:pathLst>
              <a:path w="208577" h="229206">
                <a:moveTo>
                  <a:pt x="208440" y="82738"/>
                </a:moveTo>
                <a:cubicBezTo>
                  <a:pt x="203106" y="48543"/>
                  <a:pt x="186247" y="6538"/>
                  <a:pt x="118429" y="347"/>
                </a:cubicBezTo>
                <a:cubicBezTo>
                  <a:pt x="-21969" y="-13369"/>
                  <a:pt x="-42829" y="209897"/>
                  <a:pt x="83568" y="228947"/>
                </a:cubicBezTo>
              </a:path>
            </a:pathLst>
          </a:custGeom>
          <a:noFill/>
          <a:ln w="28575" cap="rnd">
            <a:solidFill>
              <a:schemeClr val="accent1">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66" name="任意多边形: 形状 19"/>
          <p:cNvSpPr/>
          <p:nvPr>
            <p:custDataLst>
              <p:tags r:id="rId10"/>
            </p:custDataLst>
          </p:nvPr>
        </p:nvSpPr>
        <p:spPr>
          <a:xfrm>
            <a:off x="4783957" y="2374422"/>
            <a:ext cx="151508" cy="150569"/>
          </a:xfrm>
          <a:custGeom>
            <a:avLst/>
            <a:gdLst>
              <a:gd name="connsiteX0" fmla="*/ 113668 w 139680"/>
              <a:gd name="connsiteY0" fmla="*/ 122016 h 138561"/>
              <a:gd name="connsiteX1" fmla="*/ 75568 w 139680"/>
              <a:gd name="connsiteY1" fmla="*/ 382 h 138561"/>
              <a:gd name="connsiteX2" fmla="*/ 16608 w 139680"/>
              <a:gd name="connsiteY2" fmla="*/ 116778 h 138561"/>
              <a:gd name="connsiteX3" fmla="*/ 114049 w 139680"/>
              <a:gd name="connsiteY3" fmla="*/ 122016 h 138561"/>
            </a:gdLst>
            <a:ahLst/>
            <a:cxnLst>
              <a:cxn ang="0">
                <a:pos x="connsiteX0" y="connsiteY0"/>
              </a:cxn>
              <a:cxn ang="0">
                <a:pos x="connsiteX1" y="connsiteY1"/>
              </a:cxn>
              <a:cxn ang="0">
                <a:pos x="connsiteX2" y="connsiteY2"/>
              </a:cxn>
              <a:cxn ang="0">
                <a:pos x="connsiteX3" y="connsiteY3"/>
              </a:cxn>
            </a:cxnLst>
            <a:rect l="l" t="t" r="r" b="b"/>
            <a:pathLst>
              <a:path w="139680" h="138561">
                <a:moveTo>
                  <a:pt x="113668" y="122016"/>
                </a:moveTo>
                <a:cubicBezTo>
                  <a:pt x="159388" y="80392"/>
                  <a:pt x="143195" y="10479"/>
                  <a:pt x="75568" y="382"/>
                </a:cubicBezTo>
                <a:cubicBezTo>
                  <a:pt x="24228" y="-7238"/>
                  <a:pt x="-27683" y="54294"/>
                  <a:pt x="16608" y="116778"/>
                </a:cubicBezTo>
                <a:cubicBezTo>
                  <a:pt x="34039" y="141447"/>
                  <a:pt x="86331" y="147162"/>
                  <a:pt x="114049" y="122016"/>
                </a:cubicBezTo>
                <a:close/>
              </a:path>
            </a:pathLst>
          </a:custGeom>
          <a:solidFill>
            <a:schemeClr val="accent1">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67" name="任意多边形: 形状 20"/>
          <p:cNvSpPr/>
          <p:nvPr>
            <p:custDataLst>
              <p:tags r:id="rId11"/>
            </p:custDataLst>
          </p:nvPr>
        </p:nvSpPr>
        <p:spPr>
          <a:xfrm>
            <a:off x="4746901" y="2193832"/>
            <a:ext cx="228434" cy="248135"/>
          </a:xfrm>
          <a:custGeom>
            <a:avLst/>
            <a:gdLst>
              <a:gd name="connsiteX0" fmla="*/ 210535 w 210672"/>
              <a:gd name="connsiteY0" fmla="*/ 76816 h 228618"/>
              <a:gd name="connsiteX1" fmla="*/ 114428 w 210672"/>
              <a:gd name="connsiteY1" fmla="*/ -241 h 228618"/>
              <a:gd name="connsiteX2" fmla="*/ 87091 w 210672"/>
              <a:gd name="connsiteY2" fmla="*/ 228359 h 228618"/>
            </a:gdLst>
            <a:ahLst/>
            <a:cxnLst>
              <a:cxn ang="0">
                <a:pos x="connsiteX0" y="connsiteY0"/>
              </a:cxn>
              <a:cxn ang="0">
                <a:pos x="connsiteX1" y="connsiteY1"/>
              </a:cxn>
              <a:cxn ang="0">
                <a:pos x="connsiteX2" y="connsiteY2"/>
              </a:cxn>
            </a:cxnLst>
            <a:rect l="l" t="t" r="r" b="b"/>
            <a:pathLst>
              <a:path w="210672" h="228618">
                <a:moveTo>
                  <a:pt x="210535" y="76816"/>
                </a:moveTo>
                <a:cubicBezTo>
                  <a:pt x="205201" y="42621"/>
                  <a:pt x="186628" y="-1289"/>
                  <a:pt x="114428" y="-241"/>
                </a:cubicBezTo>
                <a:cubicBezTo>
                  <a:pt x="-26637" y="1854"/>
                  <a:pt x="-39401" y="208737"/>
                  <a:pt x="87091" y="228359"/>
                </a:cubicBezTo>
              </a:path>
            </a:pathLst>
          </a:custGeom>
          <a:noFill/>
          <a:ln w="28575" cap="rnd">
            <a:solidFill>
              <a:schemeClr val="accent1">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68" name="任意多边形: 形状 21"/>
          <p:cNvSpPr/>
          <p:nvPr>
            <p:custDataLst>
              <p:tags r:id="rId12"/>
            </p:custDataLst>
          </p:nvPr>
        </p:nvSpPr>
        <p:spPr>
          <a:xfrm>
            <a:off x="5055545" y="2367386"/>
            <a:ext cx="153384" cy="143064"/>
          </a:xfrm>
          <a:custGeom>
            <a:avLst/>
            <a:gdLst>
              <a:gd name="connsiteX0" fmla="*/ 106042 w 141596"/>
              <a:gd name="connsiteY0" fmla="*/ 7398 h 131496"/>
              <a:gd name="connsiteX1" fmla="*/ 4792 w 141596"/>
              <a:gd name="connsiteY1" fmla="*/ 91694 h 131496"/>
              <a:gd name="connsiteX2" fmla="*/ 136046 w 141596"/>
              <a:gd name="connsiteY2" fmla="*/ 91694 h 131496"/>
              <a:gd name="connsiteX3" fmla="*/ 106042 w 141596"/>
              <a:gd name="connsiteY3" fmla="*/ 7208 h 131496"/>
            </a:gdLst>
            <a:ahLst/>
            <a:cxnLst>
              <a:cxn ang="0">
                <a:pos x="connsiteX0" y="connsiteY0"/>
              </a:cxn>
              <a:cxn ang="0">
                <a:pos x="connsiteX1" y="connsiteY1"/>
              </a:cxn>
              <a:cxn ang="0">
                <a:pos x="connsiteX2" y="connsiteY2"/>
              </a:cxn>
              <a:cxn ang="0">
                <a:pos x="connsiteX3" y="connsiteY3"/>
              </a:cxn>
            </a:cxnLst>
            <a:rect l="l" t="t" r="r" b="b"/>
            <a:pathLst>
              <a:path w="141596" h="131496">
                <a:moveTo>
                  <a:pt x="106042" y="7398"/>
                </a:moveTo>
                <a:cubicBezTo>
                  <a:pt x="58894" y="-15652"/>
                  <a:pt x="-20735" y="13589"/>
                  <a:pt x="4792" y="91694"/>
                </a:cubicBezTo>
                <a:cubicBezTo>
                  <a:pt x="20889" y="141129"/>
                  <a:pt x="111472" y="147606"/>
                  <a:pt x="136046" y="91694"/>
                </a:cubicBezTo>
                <a:cubicBezTo>
                  <a:pt x="149734" y="60024"/>
                  <a:pt x="136646" y="23152"/>
                  <a:pt x="106042" y="7208"/>
                </a:cubicBezTo>
                <a:close/>
              </a:path>
            </a:pathLst>
          </a:custGeom>
          <a:solidFill>
            <a:schemeClr val="accent1">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69" name="任意多边形: 形状 22"/>
          <p:cNvSpPr/>
          <p:nvPr>
            <p:custDataLst>
              <p:tags r:id="rId13"/>
            </p:custDataLst>
          </p:nvPr>
        </p:nvSpPr>
        <p:spPr>
          <a:xfrm>
            <a:off x="5027870" y="2181637"/>
            <a:ext cx="224212" cy="254702"/>
          </a:xfrm>
          <a:custGeom>
            <a:avLst/>
            <a:gdLst>
              <a:gd name="connsiteX0" fmla="*/ 204753 w 206541"/>
              <a:gd name="connsiteY0" fmla="*/ 87440 h 234384"/>
              <a:gd name="connsiteX1" fmla="*/ 122362 w 206541"/>
              <a:gd name="connsiteY1" fmla="*/ 1715 h 234384"/>
              <a:gd name="connsiteX2" fmla="*/ 79880 w 206541"/>
              <a:gd name="connsiteY2" fmla="*/ 234125 h 234384"/>
            </a:gdLst>
            <a:ahLst/>
            <a:cxnLst>
              <a:cxn ang="0">
                <a:pos x="connsiteX0" y="connsiteY0"/>
              </a:cxn>
              <a:cxn ang="0">
                <a:pos x="connsiteX1" y="connsiteY1"/>
              </a:cxn>
              <a:cxn ang="0">
                <a:pos x="connsiteX2" y="connsiteY2"/>
              </a:cxn>
            </a:cxnLst>
            <a:rect l="l" t="t" r="r" b="b"/>
            <a:pathLst>
              <a:path w="206541" h="234384">
                <a:moveTo>
                  <a:pt x="204753" y="87440"/>
                </a:moveTo>
                <a:cubicBezTo>
                  <a:pt x="213040" y="57246"/>
                  <a:pt x="190847" y="14383"/>
                  <a:pt x="122362" y="1715"/>
                </a:cubicBezTo>
                <a:cubicBezTo>
                  <a:pt x="-16322" y="-24288"/>
                  <a:pt x="-46517" y="214789"/>
                  <a:pt x="79880" y="234125"/>
                </a:cubicBezTo>
              </a:path>
            </a:pathLst>
          </a:custGeom>
          <a:noFill/>
          <a:ln w="28575" cap="rnd">
            <a:solidFill>
              <a:schemeClr val="accent1">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0" name="任意多边形: 形状 23"/>
          <p:cNvSpPr/>
          <p:nvPr>
            <p:custDataLst>
              <p:tags r:id="rId14"/>
            </p:custDataLst>
          </p:nvPr>
        </p:nvSpPr>
        <p:spPr>
          <a:xfrm>
            <a:off x="5344488" y="2364571"/>
            <a:ext cx="152915" cy="145410"/>
          </a:xfrm>
          <a:custGeom>
            <a:avLst/>
            <a:gdLst>
              <a:gd name="connsiteX0" fmla="*/ 112172 w 140899"/>
              <a:gd name="connsiteY0" fmla="*/ 122398 h 133896"/>
              <a:gd name="connsiteX1" fmla="*/ 74072 w 140899"/>
              <a:gd name="connsiteY1" fmla="*/ 859 h 133896"/>
              <a:gd name="connsiteX2" fmla="*/ 12540 w 140899"/>
              <a:gd name="connsiteY2" fmla="*/ 108492 h 133896"/>
              <a:gd name="connsiteX3" fmla="*/ 112457 w 140899"/>
              <a:gd name="connsiteY3" fmla="*/ 122398 h 133896"/>
            </a:gdLst>
            <a:ahLst/>
            <a:cxnLst>
              <a:cxn ang="0">
                <a:pos x="connsiteX0" y="connsiteY0"/>
              </a:cxn>
              <a:cxn ang="0">
                <a:pos x="connsiteX1" y="connsiteY1"/>
              </a:cxn>
              <a:cxn ang="0">
                <a:pos x="connsiteX2" y="connsiteY2"/>
              </a:cxn>
              <a:cxn ang="0">
                <a:pos x="connsiteX3" y="connsiteY3"/>
              </a:cxn>
            </a:cxnLst>
            <a:rect l="l" t="t" r="r" b="b"/>
            <a:pathLst>
              <a:path w="140899" h="133896">
                <a:moveTo>
                  <a:pt x="112172" y="122398"/>
                </a:moveTo>
                <a:cubicBezTo>
                  <a:pt x="155796" y="93061"/>
                  <a:pt x="154272" y="17623"/>
                  <a:pt x="74072" y="859"/>
                </a:cubicBezTo>
                <a:cubicBezTo>
                  <a:pt x="23303" y="-9904"/>
                  <a:pt x="-23369" y="59343"/>
                  <a:pt x="12540" y="108492"/>
                </a:cubicBezTo>
                <a:cubicBezTo>
                  <a:pt x="30447" y="132876"/>
                  <a:pt x="81501" y="143353"/>
                  <a:pt x="112457" y="122398"/>
                </a:cubicBezTo>
                <a:close/>
              </a:path>
            </a:pathLst>
          </a:custGeom>
          <a:solidFill>
            <a:schemeClr val="accent1">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1" name="任意多边形: 形状 24"/>
          <p:cNvSpPr/>
          <p:nvPr>
            <p:custDataLst>
              <p:tags r:id="rId15"/>
            </p:custDataLst>
          </p:nvPr>
        </p:nvSpPr>
        <p:spPr>
          <a:xfrm>
            <a:off x="5314468" y="2177415"/>
            <a:ext cx="221398" cy="255640"/>
          </a:xfrm>
          <a:custGeom>
            <a:avLst/>
            <a:gdLst>
              <a:gd name="connsiteX0" fmla="*/ 203903 w 204039"/>
              <a:gd name="connsiteY0" fmla="*/ 88248 h 235097"/>
              <a:gd name="connsiteX1" fmla="*/ 125131 w 204039"/>
              <a:gd name="connsiteY1" fmla="*/ 333 h 235097"/>
              <a:gd name="connsiteX2" fmla="*/ 79030 w 204039"/>
              <a:gd name="connsiteY2" fmla="*/ 234838 h 235097"/>
            </a:gdLst>
            <a:ahLst/>
            <a:cxnLst>
              <a:cxn ang="0">
                <a:pos x="connsiteX0" y="connsiteY0"/>
              </a:cxn>
              <a:cxn ang="0">
                <a:pos x="connsiteX1" y="connsiteY1"/>
              </a:cxn>
              <a:cxn ang="0">
                <a:pos x="connsiteX2" y="connsiteY2"/>
              </a:cxn>
            </a:cxnLst>
            <a:rect l="l" t="t" r="r" b="b"/>
            <a:pathLst>
              <a:path w="204039" h="235097">
                <a:moveTo>
                  <a:pt x="203903" y="88248"/>
                </a:moveTo>
                <a:cubicBezTo>
                  <a:pt x="198569" y="54053"/>
                  <a:pt x="192949" y="7000"/>
                  <a:pt x="125131" y="333"/>
                </a:cubicBezTo>
                <a:cubicBezTo>
                  <a:pt x="-15267" y="-13383"/>
                  <a:pt x="-47462" y="215502"/>
                  <a:pt x="79030" y="234838"/>
                </a:cubicBezTo>
              </a:path>
            </a:pathLst>
          </a:custGeom>
          <a:noFill/>
          <a:ln w="28575" cap="rnd">
            <a:solidFill>
              <a:schemeClr val="accent1">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2" name="任意多边形: 形状 25"/>
          <p:cNvSpPr/>
          <p:nvPr>
            <p:custDataLst>
              <p:tags r:id="rId16"/>
            </p:custDataLst>
          </p:nvPr>
        </p:nvSpPr>
        <p:spPr>
          <a:xfrm>
            <a:off x="5629679" y="2367855"/>
            <a:ext cx="152915" cy="147286"/>
          </a:xfrm>
          <a:custGeom>
            <a:avLst/>
            <a:gdLst>
              <a:gd name="connsiteX0" fmla="*/ 113794 w 140833"/>
              <a:gd name="connsiteY0" fmla="*/ 121469 h 135602"/>
              <a:gd name="connsiteX1" fmla="*/ 75694 w 140833"/>
              <a:gd name="connsiteY1" fmla="*/ -165 h 135602"/>
              <a:gd name="connsiteX2" fmla="*/ 16640 w 140833"/>
              <a:gd name="connsiteY2" fmla="*/ 114135 h 135602"/>
              <a:gd name="connsiteX3" fmla="*/ 114080 w 140833"/>
              <a:gd name="connsiteY3" fmla="*/ 121850 h 135602"/>
            </a:gdLst>
            <a:ahLst/>
            <a:cxnLst>
              <a:cxn ang="0">
                <a:pos x="connsiteX0" y="connsiteY0"/>
              </a:cxn>
              <a:cxn ang="0">
                <a:pos x="connsiteX1" y="connsiteY1"/>
              </a:cxn>
              <a:cxn ang="0">
                <a:pos x="connsiteX2" y="connsiteY2"/>
              </a:cxn>
              <a:cxn ang="0">
                <a:pos x="connsiteX3" y="connsiteY3"/>
              </a:cxn>
            </a:cxnLst>
            <a:rect l="l" t="t" r="r" b="b"/>
            <a:pathLst>
              <a:path w="140833" h="135602">
                <a:moveTo>
                  <a:pt x="113794" y="121469"/>
                </a:moveTo>
                <a:cubicBezTo>
                  <a:pt x="157324" y="92037"/>
                  <a:pt x="150370" y="-3689"/>
                  <a:pt x="75694" y="-165"/>
                </a:cubicBezTo>
                <a:cubicBezTo>
                  <a:pt x="23783" y="2311"/>
                  <a:pt x="-27556" y="51270"/>
                  <a:pt x="16640" y="114135"/>
                </a:cubicBezTo>
                <a:cubicBezTo>
                  <a:pt x="34166" y="138805"/>
                  <a:pt x="83315" y="142710"/>
                  <a:pt x="114080" y="121850"/>
                </a:cubicBezTo>
                <a:close/>
              </a:path>
            </a:pathLst>
          </a:custGeom>
          <a:solidFill>
            <a:schemeClr val="accent1">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3" name="任意多边形: 形状 26"/>
          <p:cNvSpPr/>
          <p:nvPr>
            <p:custDataLst>
              <p:tags r:id="rId17"/>
            </p:custDataLst>
          </p:nvPr>
        </p:nvSpPr>
        <p:spPr>
          <a:xfrm>
            <a:off x="5596375" y="2185858"/>
            <a:ext cx="226089" cy="249542"/>
          </a:xfrm>
          <a:custGeom>
            <a:avLst/>
            <a:gdLst>
              <a:gd name="connsiteX0" fmla="*/ 208440 w 208577"/>
              <a:gd name="connsiteY0" fmla="*/ 82738 h 229682"/>
              <a:gd name="connsiteX1" fmla="*/ 118429 w 208577"/>
              <a:gd name="connsiteY1" fmla="*/ 347 h 229682"/>
              <a:gd name="connsiteX2" fmla="*/ 83568 w 208577"/>
              <a:gd name="connsiteY2" fmla="*/ 229423 h 229682"/>
            </a:gdLst>
            <a:ahLst/>
            <a:cxnLst>
              <a:cxn ang="0">
                <a:pos x="connsiteX0" y="connsiteY0"/>
              </a:cxn>
              <a:cxn ang="0">
                <a:pos x="connsiteX1" y="connsiteY1"/>
              </a:cxn>
              <a:cxn ang="0">
                <a:pos x="connsiteX2" y="connsiteY2"/>
              </a:cxn>
            </a:cxnLst>
            <a:rect l="l" t="t" r="r" b="b"/>
            <a:pathLst>
              <a:path w="208577" h="229682">
                <a:moveTo>
                  <a:pt x="208440" y="82738"/>
                </a:moveTo>
                <a:cubicBezTo>
                  <a:pt x="203106" y="48543"/>
                  <a:pt x="186247" y="6538"/>
                  <a:pt x="118429" y="347"/>
                </a:cubicBezTo>
                <a:cubicBezTo>
                  <a:pt x="-21970" y="-13369"/>
                  <a:pt x="-42829" y="209897"/>
                  <a:pt x="83568" y="229423"/>
                </a:cubicBezTo>
              </a:path>
            </a:pathLst>
          </a:custGeom>
          <a:noFill/>
          <a:ln w="28575" cap="rnd">
            <a:solidFill>
              <a:schemeClr val="accent1">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4" name="任意多边形: 形状 27"/>
          <p:cNvSpPr/>
          <p:nvPr>
            <p:custDataLst>
              <p:tags r:id="rId18"/>
            </p:custDataLst>
          </p:nvPr>
        </p:nvSpPr>
        <p:spPr>
          <a:xfrm>
            <a:off x="5920968" y="2381927"/>
            <a:ext cx="151508" cy="150569"/>
          </a:xfrm>
          <a:custGeom>
            <a:avLst/>
            <a:gdLst>
              <a:gd name="connsiteX0" fmla="*/ 113627 w 139639"/>
              <a:gd name="connsiteY0" fmla="*/ 121922 h 138498"/>
              <a:gd name="connsiteX1" fmla="*/ 75527 w 139639"/>
              <a:gd name="connsiteY1" fmla="*/ 383 h 138498"/>
              <a:gd name="connsiteX2" fmla="*/ 16567 w 139639"/>
              <a:gd name="connsiteY2" fmla="*/ 116683 h 138498"/>
              <a:gd name="connsiteX3" fmla="*/ 114008 w 139639"/>
              <a:gd name="connsiteY3" fmla="*/ 121922 h 138498"/>
            </a:gdLst>
            <a:ahLst/>
            <a:cxnLst>
              <a:cxn ang="0">
                <a:pos x="connsiteX0" y="connsiteY0"/>
              </a:cxn>
              <a:cxn ang="0">
                <a:pos x="connsiteX1" y="connsiteY1"/>
              </a:cxn>
              <a:cxn ang="0">
                <a:pos x="connsiteX2" y="connsiteY2"/>
              </a:cxn>
              <a:cxn ang="0">
                <a:pos x="connsiteX3" y="connsiteY3"/>
              </a:cxn>
            </a:cxnLst>
            <a:rect l="l" t="t" r="r" b="b"/>
            <a:pathLst>
              <a:path w="139639" h="138498">
                <a:moveTo>
                  <a:pt x="113627" y="121922"/>
                </a:moveTo>
                <a:cubicBezTo>
                  <a:pt x="159347" y="80298"/>
                  <a:pt x="143154" y="10384"/>
                  <a:pt x="75527" y="383"/>
                </a:cubicBezTo>
                <a:cubicBezTo>
                  <a:pt x="24187" y="-7237"/>
                  <a:pt x="-27629" y="54199"/>
                  <a:pt x="16567" y="116683"/>
                </a:cubicBezTo>
                <a:cubicBezTo>
                  <a:pt x="33998" y="141448"/>
                  <a:pt x="86290" y="147068"/>
                  <a:pt x="114008" y="121922"/>
                </a:cubicBezTo>
                <a:close/>
              </a:path>
            </a:pathLst>
          </a:custGeom>
          <a:solidFill>
            <a:schemeClr val="accent1">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5" name="任意多边形: 形状 28"/>
          <p:cNvSpPr/>
          <p:nvPr>
            <p:custDataLst>
              <p:tags r:id="rId19"/>
            </p:custDataLst>
          </p:nvPr>
        </p:nvSpPr>
        <p:spPr>
          <a:xfrm>
            <a:off x="5883912" y="2201806"/>
            <a:ext cx="228434" cy="248604"/>
          </a:xfrm>
          <a:custGeom>
            <a:avLst/>
            <a:gdLst>
              <a:gd name="connsiteX0" fmla="*/ 210535 w 210672"/>
              <a:gd name="connsiteY0" fmla="*/ 76724 h 228621"/>
              <a:gd name="connsiteX1" fmla="*/ 114428 w 210672"/>
              <a:gd name="connsiteY1" fmla="*/ -238 h 228621"/>
              <a:gd name="connsiteX2" fmla="*/ 87091 w 210672"/>
              <a:gd name="connsiteY2" fmla="*/ 228362 h 228621"/>
            </a:gdLst>
            <a:ahLst/>
            <a:cxnLst>
              <a:cxn ang="0">
                <a:pos x="connsiteX0" y="connsiteY0"/>
              </a:cxn>
              <a:cxn ang="0">
                <a:pos x="connsiteX1" y="connsiteY1"/>
              </a:cxn>
              <a:cxn ang="0">
                <a:pos x="connsiteX2" y="connsiteY2"/>
              </a:cxn>
            </a:cxnLst>
            <a:rect l="l" t="t" r="r" b="b"/>
            <a:pathLst>
              <a:path w="210672" h="228621">
                <a:moveTo>
                  <a:pt x="210535" y="76724"/>
                </a:moveTo>
                <a:cubicBezTo>
                  <a:pt x="205201" y="42530"/>
                  <a:pt x="186723" y="-1381"/>
                  <a:pt x="114428" y="-238"/>
                </a:cubicBezTo>
                <a:cubicBezTo>
                  <a:pt x="-26637" y="1763"/>
                  <a:pt x="-39401" y="208646"/>
                  <a:pt x="87091" y="228362"/>
                </a:cubicBezTo>
              </a:path>
            </a:pathLst>
          </a:custGeom>
          <a:noFill/>
          <a:ln w="28575" cap="rnd">
            <a:solidFill>
              <a:schemeClr val="accent1">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6" name="任意多边形: 形状 29"/>
          <p:cNvSpPr/>
          <p:nvPr>
            <p:custDataLst>
              <p:tags r:id="rId20"/>
            </p:custDataLst>
          </p:nvPr>
        </p:nvSpPr>
        <p:spPr>
          <a:xfrm>
            <a:off x="6200530" y="2392246"/>
            <a:ext cx="152915" cy="145410"/>
          </a:xfrm>
          <a:custGeom>
            <a:avLst/>
            <a:gdLst>
              <a:gd name="connsiteX0" fmla="*/ 112171 w 140829"/>
              <a:gd name="connsiteY0" fmla="*/ 122398 h 133896"/>
              <a:gd name="connsiteX1" fmla="*/ 74071 w 140829"/>
              <a:gd name="connsiteY1" fmla="*/ 859 h 133896"/>
              <a:gd name="connsiteX2" fmla="*/ 12540 w 140829"/>
              <a:gd name="connsiteY2" fmla="*/ 108491 h 133896"/>
              <a:gd name="connsiteX3" fmla="*/ 112552 w 140829"/>
              <a:gd name="connsiteY3" fmla="*/ 122398 h 133896"/>
            </a:gdLst>
            <a:ahLst/>
            <a:cxnLst>
              <a:cxn ang="0">
                <a:pos x="connsiteX0" y="connsiteY0"/>
              </a:cxn>
              <a:cxn ang="0">
                <a:pos x="connsiteX1" y="connsiteY1"/>
              </a:cxn>
              <a:cxn ang="0">
                <a:pos x="connsiteX2" y="connsiteY2"/>
              </a:cxn>
              <a:cxn ang="0">
                <a:pos x="connsiteX3" y="connsiteY3"/>
              </a:cxn>
            </a:cxnLst>
            <a:rect l="l" t="t" r="r" b="b"/>
            <a:pathLst>
              <a:path w="140829" h="133896">
                <a:moveTo>
                  <a:pt x="112171" y="122398"/>
                </a:moveTo>
                <a:cubicBezTo>
                  <a:pt x="155701" y="93061"/>
                  <a:pt x="154177" y="17623"/>
                  <a:pt x="74071" y="859"/>
                </a:cubicBezTo>
                <a:cubicBezTo>
                  <a:pt x="23303" y="-9904"/>
                  <a:pt x="-23370" y="59342"/>
                  <a:pt x="12540" y="108491"/>
                </a:cubicBezTo>
                <a:cubicBezTo>
                  <a:pt x="30447" y="132875"/>
                  <a:pt x="81501" y="143353"/>
                  <a:pt x="112552" y="122398"/>
                </a:cubicBezTo>
                <a:close/>
              </a:path>
            </a:pathLst>
          </a:custGeom>
          <a:solidFill>
            <a:schemeClr val="accent1">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7" name="任意多边形: 形状 30"/>
          <p:cNvSpPr/>
          <p:nvPr>
            <p:custDataLst>
              <p:tags r:id="rId21"/>
            </p:custDataLst>
          </p:nvPr>
        </p:nvSpPr>
        <p:spPr>
          <a:xfrm>
            <a:off x="6170509" y="2205090"/>
            <a:ext cx="221398" cy="255640"/>
          </a:xfrm>
          <a:custGeom>
            <a:avLst/>
            <a:gdLst>
              <a:gd name="connsiteX0" fmla="*/ 203903 w 204040"/>
              <a:gd name="connsiteY0" fmla="*/ 88241 h 235185"/>
              <a:gd name="connsiteX1" fmla="*/ 125131 w 204040"/>
              <a:gd name="connsiteY1" fmla="*/ 325 h 235185"/>
              <a:gd name="connsiteX2" fmla="*/ 79030 w 204040"/>
              <a:gd name="connsiteY2" fmla="*/ 234926 h 235185"/>
            </a:gdLst>
            <a:ahLst/>
            <a:cxnLst>
              <a:cxn ang="0">
                <a:pos x="connsiteX0" y="connsiteY0"/>
              </a:cxn>
              <a:cxn ang="0">
                <a:pos x="connsiteX1" y="connsiteY1"/>
              </a:cxn>
              <a:cxn ang="0">
                <a:pos x="connsiteX2" y="connsiteY2"/>
              </a:cxn>
            </a:cxnLst>
            <a:rect l="l" t="t" r="r" b="b"/>
            <a:pathLst>
              <a:path w="204040" h="235185">
                <a:moveTo>
                  <a:pt x="203903" y="88241"/>
                </a:moveTo>
                <a:cubicBezTo>
                  <a:pt x="198569" y="54046"/>
                  <a:pt x="192949" y="6992"/>
                  <a:pt x="125131" y="325"/>
                </a:cubicBezTo>
                <a:cubicBezTo>
                  <a:pt x="-15267" y="-13296"/>
                  <a:pt x="-47462" y="215495"/>
                  <a:pt x="79030" y="234926"/>
                </a:cubicBezTo>
              </a:path>
            </a:pathLst>
          </a:custGeom>
          <a:noFill/>
          <a:ln w="28575" cap="rnd">
            <a:solidFill>
              <a:schemeClr val="accent1">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8" name="任意多边形: 形状 31"/>
          <p:cNvSpPr/>
          <p:nvPr>
            <p:custDataLst>
              <p:tags r:id="rId22"/>
            </p:custDataLst>
          </p:nvPr>
        </p:nvSpPr>
        <p:spPr>
          <a:xfrm>
            <a:off x="6489942" y="2413354"/>
            <a:ext cx="152915" cy="147286"/>
          </a:xfrm>
          <a:custGeom>
            <a:avLst/>
            <a:gdLst>
              <a:gd name="connsiteX0" fmla="*/ 113795 w 140833"/>
              <a:gd name="connsiteY0" fmla="*/ 121379 h 135591"/>
              <a:gd name="connsiteX1" fmla="*/ 75695 w 140833"/>
              <a:gd name="connsiteY1" fmla="*/ -160 h 135591"/>
              <a:gd name="connsiteX2" fmla="*/ 16640 w 140833"/>
              <a:gd name="connsiteY2" fmla="*/ 114140 h 135591"/>
              <a:gd name="connsiteX3" fmla="*/ 114080 w 140833"/>
              <a:gd name="connsiteY3" fmla="*/ 121760 h 135591"/>
            </a:gdLst>
            <a:ahLst/>
            <a:cxnLst>
              <a:cxn ang="0">
                <a:pos x="connsiteX0" y="connsiteY0"/>
              </a:cxn>
              <a:cxn ang="0">
                <a:pos x="connsiteX1" y="connsiteY1"/>
              </a:cxn>
              <a:cxn ang="0">
                <a:pos x="connsiteX2" y="connsiteY2"/>
              </a:cxn>
              <a:cxn ang="0">
                <a:pos x="connsiteX3" y="connsiteY3"/>
              </a:cxn>
            </a:cxnLst>
            <a:rect l="l" t="t" r="r" b="b"/>
            <a:pathLst>
              <a:path w="140833" h="135591">
                <a:moveTo>
                  <a:pt x="113795" y="121379"/>
                </a:moveTo>
                <a:cubicBezTo>
                  <a:pt x="157324" y="92042"/>
                  <a:pt x="150371" y="-3779"/>
                  <a:pt x="75695" y="-160"/>
                </a:cubicBezTo>
                <a:cubicBezTo>
                  <a:pt x="23783" y="2317"/>
                  <a:pt x="-27556" y="51180"/>
                  <a:pt x="16640" y="114140"/>
                </a:cubicBezTo>
                <a:cubicBezTo>
                  <a:pt x="34166" y="138810"/>
                  <a:pt x="83315" y="142715"/>
                  <a:pt x="114080" y="121760"/>
                </a:cubicBezTo>
                <a:close/>
              </a:path>
            </a:pathLst>
          </a:custGeom>
          <a:solidFill>
            <a:schemeClr val="accent1">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79" name="任意多边形: 形状 32"/>
          <p:cNvSpPr/>
          <p:nvPr>
            <p:custDataLst>
              <p:tags r:id="rId23"/>
            </p:custDataLst>
          </p:nvPr>
        </p:nvSpPr>
        <p:spPr>
          <a:xfrm>
            <a:off x="6457107" y="2231357"/>
            <a:ext cx="226089" cy="249073"/>
          </a:xfrm>
          <a:custGeom>
            <a:avLst/>
            <a:gdLst>
              <a:gd name="connsiteX0" fmla="*/ 208440 w 208577"/>
              <a:gd name="connsiteY0" fmla="*/ 82738 h 229206"/>
              <a:gd name="connsiteX1" fmla="*/ 118429 w 208577"/>
              <a:gd name="connsiteY1" fmla="*/ 347 h 229206"/>
              <a:gd name="connsiteX2" fmla="*/ 83567 w 208577"/>
              <a:gd name="connsiteY2" fmla="*/ 228947 h 229206"/>
            </a:gdLst>
            <a:ahLst/>
            <a:cxnLst>
              <a:cxn ang="0">
                <a:pos x="connsiteX0" y="connsiteY0"/>
              </a:cxn>
              <a:cxn ang="0">
                <a:pos x="connsiteX1" y="connsiteY1"/>
              </a:cxn>
              <a:cxn ang="0">
                <a:pos x="connsiteX2" y="connsiteY2"/>
              </a:cxn>
            </a:cxnLst>
            <a:rect l="l" t="t" r="r" b="b"/>
            <a:pathLst>
              <a:path w="208577" h="229206">
                <a:moveTo>
                  <a:pt x="208440" y="82738"/>
                </a:moveTo>
                <a:cubicBezTo>
                  <a:pt x="203106" y="48543"/>
                  <a:pt x="186247" y="6538"/>
                  <a:pt x="118429" y="347"/>
                </a:cubicBezTo>
                <a:cubicBezTo>
                  <a:pt x="-21969" y="-13369"/>
                  <a:pt x="-42829" y="209897"/>
                  <a:pt x="83567" y="228947"/>
                </a:cubicBezTo>
              </a:path>
            </a:pathLst>
          </a:custGeom>
          <a:noFill/>
          <a:ln w="28575" cap="rnd">
            <a:solidFill>
              <a:schemeClr val="accent1">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80" name="任意多边形: 形状 33"/>
          <p:cNvSpPr/>
          <p:nvPr>
            <p:custDataLst>
              <p:tags r:id="rId24"/>
            </p:custDataLst>
          </p:nvPr>
        </p:nvSpPr>
        <p:spPr>
          <a:xfrm>
            <a:off x="6787797" y="2440091"/>
            <a:ext cx="151508" cy="150569"/>
          </a:xfrm>
          <a:custGeom>
            <a:avLst/>
            <a:gdLst>
              <a:gd name="connsiteX0" fmla="*/ 113668 w 139680"/>
              <a:gd name="connsiteY0" fmla="*/ 121922 h 138498"/>
              <a:gd name="connsiteX1" fmla="*/ 75568 w 139680"/>
              <a:gd name="connsiteY1" fmla="*/ 383 h 138498"/>
              <a:gd name="connsiteX2" fmla="*/ 16608 w 139680"/>
              <a:gd name="connsiteY2" fmla="*/ 116683 h 138498"/>
              <a:gd name="connsiteX3" fmla="*/ 114049 w 139680"/>
              <a:gd name="connsiteY3" fmla="*/ 121922 h 138498"/>
            </a:gdLst>
            <a:ahLst/>
            <a:cxnLst>
              <a:cxn ang="0">
                <a:pos x="connsiteX0" y="connsiteY0"/>
              </a:cxn>
              <a:cxn ang="0">
                <a:pos x="connsiteX1" y="connsiteY1"/>
              </a:cxn>
              <a:cxn ang="0">
                <a:pos x="connsiteX2" y="connsiteY2"/>
              </a:cxn>
              <a:cxn ang="0">
                <a:pos x="connsiteX3" y="connsiteY3"/>
              </a:cxn>
            </a:cxnLst>
            <a:rect l="l" t="t" r="r" b="b"/>
            <a:pathLst>
              <a:path w="139680" h="138498">
                <a:moveTo>
                  <a:pt x="113668" y="121922"/>
                </a:moveTo>
                <a:cubicBezTo>
                  <a:pt x="159388" y="80298"/>
                  <a:pt x="143195" y="10384"/>
                  <a:pt x="75568" y="383"/>
                </a:cubicBezTo>
                <a:cubicBezTo>
                  <a:pt x="24228" y="-7237"/>
                  <a:pt x="-27683" y="54199"/>
                  <a:pt x="16608" y="116683"/>
                </a:cubicBezTo>
                <a:cubicBezTo>
                  <a:pt x="34039" y="141448"/>
                  <a:pt x="86331" y="147068"/>
                  <a:pt x="114049" y="121922"/>
                </a:cubicBezTo>
                <a:close/>
              </a:path>
            </a:pathLst>
          </a:custGeom>
          <a:solidFill>
            <a:schemeClr val="accent1">
              <a:lumMod val="40000"/>
              <a:lumOff val="60000"/>
            </a:schemeClr>
          </a:solidFill>
          <a:ln w="2540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81" name="任意多边形: 形状 34"/>
          <p:cNvSpPr/>
          <p:nvPr>
            <p:custDataLst>
              <p:tags r:id="rId25"/>
            </p:custDataLst>
          </p:nvPr>
        </p:nvSpPr>
        <p:spPr>
          <a:xfrm>
            <a:off x="6750741" y="2268413"/>
            <a:ext cx="228434" cy="248135"/>
          </a:xfrm>
          <a:custGeom>
            <a:avLst/>
            <a:gdLst>
              <a:gd name="connsiteX0" fmla="*/ 210550 w 210687"/>
              <a:gd name="connsiteY0" fmla="*/ 76816 h 228618"/>
              <a:gd name="connsiteX1" fmla="*/ 114443 w 210687"/>
              <a:gd name="connsiteY1" fmla="*/ -241 h 228618"/>
              <a:gd name="connsiteX2" fmla="*/ 87011 w 210687"/>
              <a:gd name="connsiteY2" fmla="*/ 228359 h 228618"/>
            </a:gdLst>
            <a:ahLst/>
            <a:cxnLst>
              <a:cxn ang="0">
                <a:pos x="connsiteX0" y="connsiteY0"/>
              </a:cxn>
              <a:cxn ang="0">
                <a:pos x="connsiteX1" y="connsiteY1"/>
              </a:cxn>
              <a:cxn ang="0">
                <a:pos x="connsiteX2" y="connsiteY2"/>
              </a:cxn>
            </a:cxnLst>
            <a:rect l="l" t="t" r="r" b="b"/>
            <a:pathLst>
              <a:path w="210687" h="228618">
                <a:moveTo>
                  <a:pt x="210550" y="76816"/>
                </a:moveTo>
                <a:cubicBezTo>
                  <a:pt x="205216" y="42621"/>
                  <a:pt x="186642" y="-1289"/>
                  <a:pt x="114443" y="-241"/>
                </a:cubicBezTo>
                <a:cubicBezTo>
                  <a:pt x="-26622" y="1854"/>
                  <a:pt x="-39386" y="208737"/>
                  <a:pt x="87011" y="228359"/>
                </a:cubicBezTo>
              </a:path>
            </a:pathLst>
          </a:custGeom>
          <a:noFill/>
          <a:ln w="28575" cap="rnd">
            <a:solidFill>
              <a:schemeClr val="accent1">
                <a:lumMod val="40000"/>
                <a:lumOff val="60000"/>
              </a:schemeClr>
            </a:solidFill>
            <a:prstDash val="solid"/>
            <a:round/>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0000101010101" charset="-122"/>
              <a:ea typeface="汉仪粗圆简" panose="02010600000101010101" charset="-122"/>
              <a:sym typeface="汉仪粗圆简" panose="02010600000101010101" charset="-122"/>
            </a:endParaRPr>
          </a:p>
        </p:txBody>
      </p:sp>
      <p:sp>
        <p:nvSpPr>
          <p:cNvPr id="11" name="矩形 10"/>
          <p:cNvSpPr/>
          <p:nvPr>
            <p:custDataLst>
              <p:tags r:id="rId26"/>
            </p:custDataLst>
          </p:nvPr>
        </p:nvSpPr>
        <p:spPr>
          <a:xfrm>
            <a:off x="2504440" y="2893060"/>
            <a:ext cx="6025515" cy="230886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dirty="0">
                <a:ln>
                  <a:noFill/>
                  <a:prstDash val="sysDot"/>
                </a:ln>
                <a:solidFill>
                  <a:srgbClr val="FFFFFF"/>
                </a:solidFill>
                <a:latin typeface="+mn-ea"/>
                <a:cs typeface="+mn-ea"/>
                <a:sym typeface="+mn-ea"/>
              </a:rPr>
              <a:t>在进行提取因子分析步骤之前，应对相关矩阵进行检验，如果相关矩阵中的相关系数小于</a:t>
            </a:r>
            <a:r>
              <a:rPr lang="en-US" altLang="zh-CN" dirty="0">
                <a:ln>
                  <a:noFill/>
                  <a:prstDash val="sysDot"/>
                </a:ln>
                <a:solidFill>
                  <a:srgbClr val="FFFFFF"/>
                </a:solidFill>
                <a:latin typeface="+mn-ea"/>
                <a:cs typeface="+mn-ea"/>
                <a:sym typeface="+mn-ea"/>
              </a:rPr>
              <a:t> 0.3</a:t>
            </a:r>
            <a:r>
              <a:rPr lang="zh-CN" altLang="en-US" dirty="0">
                <a:ln>
                  <a:noFill/>
                  <a:prstDash val="sysDot"/>
                </a:ln>
                <a:solidFill>
                  <a:srgbClr val="FFFFFF"/>
                </a:solidFill>
                <a:latin typeface="+mn-ea"/>
                <a:cs typeface="+mn-ea"/>
                <a:sym typeface="+mn-ea"/>
              </a:rPr>
              <a:t>，则不适合做因子分析；当原始变量个数较多时，所输出的相关矩阵大，观察起来不是很方便，所以一般不会采用此方法。</a:t>
            </a:r>
            <a:endParaRPr lang="zh-CN" altLang="en-US" dirty="0">
              <a:ln>
                <a:noFill/>
                <a:prstDash val="sysDot"/>
              </a:ln>
              <a:solidFill>
                <a:srgbClr val="FFFFFF"/>
              </a:solidFill>
              <a:latin typeface="+mn-ea"/>
              <a:cs typeface="+mn-ea"/>
              <a:sym typeface="+mn-ea"/>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553085"/>
            <a:ext cx="9306560" cy="4394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（二）巴特利特球形检验（</a:t>
            </a:r>
            <a:r>
              <a:rPr lang="en-US" altLang="zh-CN" sz="2800">
                <a:solidFill>
                  <a:schemeClr val="accent1"/>
                </a:solidFill>
              </a:rPr>
              <a:t>Bartlett test of sphericity</a:t>
            </a:r>
            <a:r>
              <a:rPr lang="zh-CN" altLang="en-US" sz="2800">
                <a:solidFill>
                  <a:schemeClr val="accent1"/>
                </a:solidFill>
              </a:rPr>
              <a:t>）</a:t>
            </a:r>
            <a:endParaRPr lang="zh-CN" altLang="en-US" sz="2800">
              <a:solidFill>
                <a:schemeClr val="accent1"/>
              </a:solidFill>
            </a:endParaRPr>
          </a:p>
        </p:txBody>
      </p:sp>
      <p:pic>
        <p:nvPicPr>
          <p:cNvPr id="3" name="图片 2"/>
          <p:cNvPicPr>
            <a:picLocks noChangeAspect="1"/>
          </p:cNvPicPr>
          <p:nvPr/>
        </p:nvPicPr>
        <p:blipFill>
          <a:blip r:embed="rId2"/>
          <a:srcRect r="984" b="1383"/>
          <a:stretch>
            <a:fillRect/>
          </a:stretch>
        </p:blipFill>
        <p:spPr>
          <a:xfrm>
            <a:off x="1899285" y="1525270"/>
            <a:ext cx="9077325" cy="412178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951990" y="866775"/>
            <a:ext cx="6257290" cy="50673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2">
                    <a:lumMod val="75000"/>
                  </a:schemeClr>
                </a:solidFill>
              </a:rPr>
              <a:t>（三）</a:t>
            </a:r>
            <a:r>
              <a:rPr lang="en-US" altLang="zh-CN" sz="2800">
                <a:solidFill>
                  <a:schemeClr val="accent2">
                    <a:lumMod val="75000"/>
                  </a:schemeClr>
                </a:solidFill>
              </a:rPr>
              <a:t>KMO </a:t>
            </a:r>
            <a:r>
              <a:rPr lang="zh-CN" altLang="en-US" sz="2800">
                <a:solidFill>
                  <a:schemeClr val="accent2">
                    <a:lumMod val="75000"/>
                  </a:schemeClr>
                </a:solidFill>
              </a:rPr>
              <a:t>检验（抽样适度性测度）</a:t>
            </a:r>
            <a:endParaRPr lang="zh-CN" altLang="en-US" sz="2800">
              <a:solidFill>
                <a:schemeClr val="accent2">
                  <a:lumMod val="75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en-US" altLang="en-US" sz="1600" dirty="0">
                <a:ln>
                  <a:noFill/>
                  <a:prstDash val="sysDot"/>
                </a:ln>
                <a:solidFill>
                  <a:schemeClr val="tx1">
                    <a:lumMod val="85000"/>
                    <a:lumOff val="15000"/>
                  </a:schemeClr>
                </a:solidFill>
                <a:latin typeface="+mn-ea"/>
                <a:cs typeface="+mn-ea"/>
              </a:rPr>
              <a:t>KMO</a:t>
            </a:r>
            <a:r>
              <a:rPr lang="zh-CN" altLang="en-US" sz="1600" dirty="0">
                <a:ln>
                  <a:noFill/>
                  <a:prstDash val="sysDot"/>
                </a:ln>
                <a:solidFill>
                  <a:schemeClr val="tx1">
                    <a:lumMod val="85000"/>
                    <a:lumOff val="15000"/>
                  </a:schemeClr>
                </a:solidFill>
                <a:latin typeface="+mn-ea"/>
                <a:cs typeface="+mn-ea"/>
              </a:rPr>
              <a:t>检验用于评估变量间的共同度，判断是否适合进行因子分析，通过比较简单与偏相关系数。</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en-US" altLang="en-US" sz="1900" b="1">
                <a:solidFill>
                  <a:schemeClr val="accent1"/>
                </a:solidFill>
                <a:latin typeface="+mn-ea"/>
                <a:cs typeface="+mn-ea"/>
              </a:rPr>
              <a:t>KMO</a:t>
            </a:r>
            <a:r>
              <a:rPr lang="zh-CN" altLang="en-US" sz="1900" b="1">
                <a:solidFill>
                  <a:schemeClr val="accent1"/>
                </a:solidFill>
                <a:latin typeface="+mn-ea"/>
                <a:cs typeface="+mn-ea"/>
              </a:rPr>
              <a:t>检验的定义</a:t>
            </a:r>
            <a:endParaRPr lang="zh-CN" altLang="en-US" sz="19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偏相关系数是在排除其他变量影响后，两个变量间净的相关系数，反映它们的真实相关程度。</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3"/>
                </a:solidFill>
                <a:latin typeface="+mn-ea"/>
                <a:cs typeface="+mn-ea"/>
              </a:rPr>
              <a:t>偏相关系数的定义</a:t>
            </a:r>
            <a:endParaRPr lang="zh-CN" altLang="en-US" sz="19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en-US" altLang="en-US" sz="1600">
                <a:ln>
                  <a:noFill/>
                  <a:prstDash val="sysDot"/>
                </a:ln>
                <a:solidFill>
                  <a:schemeClr val="tx1">
                    <a:lumMod val="85000"/>
                    <a:lumOff val="15000"/>
                  </a:schemeClr>
                </a:solidFill>
                <a:latin typeface="+mn-ea"/>
                <a:cs typeface="+mn-ea"/>
              </a:rPr>
              <a:t>KMO</a:t>
            </a:r>
            <a:r>
              <a:rPr lang="zh-CN" altLang="en-US" sz="1600">
                <a:ln>
                  <a:noFill/>
                  <a:prstDash val="sysDot"/>
                </a:ln>
                <a:solidFill>
                  <a:schemeClr val="tx1">
                    <a:lumMod val="85000"/>
                    <a:lumOff val="15000"/>
                  </a:schemeClr>
                </a:solidFill>
                <a:latin typeface="+mn-ea"/>
                <a:cs typeface="+mn-ea"/>
              </a:rPr>
              <a:t>值介于</a:t>
            </a:r>
            <a:r>
              <a:rPr lang="en-US" altLang="zh-CN" sz="1600">
                <a:ln>
                  <a:noFill/>
                  <a:prstDash val="sysDot"/>
                </a:ln>
                <a:solidFill>
                  <a:schemeClr val="tx1">
                    <a:lumMod val="85000"/>
                    <a:lumOff val="15000"/>
                  </a:schemeClr>
                </a:solidFill>
                <a:latin typeface="+mn-ea"/>
                <a:cs typeface="+mn-ea"/>
              </a:rPr>
              <a:t>0</a:t>
            </a:r>
            <a:r>
              <a:rPr lang="zh-CN" altLang="en-US" sz="1600">
                <a:ln>
                  <a:noFill/>
                  <a:prstDash val="sysDot"/>
                </a:ln>
                <a:solidFill>
                  <a:schemeClr val="tx1">
                    <a:lumMod val="85000"/>
                    <a:lumOff val="15000"/>
                  </a:schemeClr>
                </a:solidFill>
                <a:latin typeface="+mn-ea"/>
                <a:cs typeface="+mn-ea"/>
              </a:rPr>
              <a:t>到</a:t>
            </a:r>
            <a:r>
              <a:rPr lang="en-US" altLang="zh-CN" sz="1600">
                <a:ln>
                  <a:noFill/>
                  <a:prstDash val="sysDot"/>
                </a:ln>
                <a:solidFill>
                  <a:schemeClr val="tx1">
                    <a:lumMod val="85000"/>
                    <a:lumOff val="15000"/>
                  </a:schemeClr>
                </a:solidFill>
                <a:latin typeface="+mn-ea"/>
                <a:cs typeface="+mn-ea"/>
              </a:rPr>
              <a:t>1</a:t>
            </a:r>
            <a:r>
              <a:rPr lang="zh-CN" altLang="en-US" sz="1600">
                <a:ln>
                  <a:noFill/>
                  <a:prstDash val="sysDot"/>
                </a:ln>
                <a:solidFill>
                  <a:schemeClr val="tx1">
                    <a:lumMod val="85000"/>
                    <a:lumOff val="15000"/>
                  </a:schemeClr>
                </a:solidFill>
                <a:latin typeface="+mn-ea"/>
                <a:cs typeface="+mn-ea"/>
              </a:rPr>
              <a:t>之间，值越接近</a:t>
            </a:r>
            <a:r>
              <a:rPr lang="en-US" altLang="zh-CN" sz="1600">
                <a:ln>
                  <a:noFill/>
                  <a:prstDash val="sysDot"/>
                </a:ln>
                <a:solidFill>
                  <a:schemeClr val="tx1">
                    <a:lumMod val="85000"/>
                    <a:lumOff val="15000"/>
                  </a:schemeClr>
                </a:solidFill>
                <a:latin typeface="+mn-ea"/>
                <a:cs typeface="+mn-ea"/>
              </a:rPr>
              <a:t>1</a:t>
            </a:r>
            <a:r>
              <a:rPr lang="zh-CN" altLang="en-US" sz="1600">
                <a:ln>
                  <a:noFill/>
                  <a:prstDash val="sysDot"/>
                </a:ln>
                <a:solidFill>
                  <a:schemeClr val="tx1">
                    <a:lumMod val="85000"/>
                    <a:lumOff val="15000"/>
                  </a:schemeClr>
                </a:solidFill>
                <a:latin typeface="+mn-ea"/>
                <a:cs typeface="+mn-ea"/>
              </a:rPr>
              <a:t>，变量共同度越高，适合因子分析；低于</a:t>
            </a:r>
            <a:r>
              <a:rPr lang="en-US" altLang="zh-CN" sz="1600">
                <a:ln>
                  <a:noFill/>
                  <a:prstDash val="sysDot"/>
                </a:ln>
                <a:solidFill>
                  <a:schemeClr val="tx1">
                    <a:lumMod val="85000"/>
                    <a:lumOff val="15000"/>
                  </a:schemeClr>
                </a:solidFill>
                <a:latin typeface="+mn-ea"/>
                <a:cs typeface="+mn-ea"/>
              </a:rPr>
              <a:t>0.5</a:t>
            </a:r>
            <a:r>
              <a:rPr lang="zh-CN" altLang="en-US" sz="1600">
                <a:ln>
                  <a:noFill/>
                  <a:prstDash val="sysDot"/>
                </a:ln>
                <a:solidFill>
                  <a:schemeClr val="tx1">
                    <a:lumMod val="85000"/>
                    <a:lumOff val="15000"/>
                  </a:schemeClr>
                </a:solidFill>
                <a:latin typeface="+mn-ea"/>
                <a:cs typeface="+mn-ea"/>
              </a:rPr>
              <a:t>则不宜进行因子分析。</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en-US" sz="1900" b="1">
                <a:solidFill>
                  <a:schemeClr val="accent2"/>
                </a:solidFill>
                <a:latin typeface="+mn-ea"/>
                <a:cs typeface="+mn-ea"/>
              </a:rPr>
              <a:t>KMO</a:t>
            </a:r>
            <a:r>
              <a:rPr lang="zh-CN" altLang="en-US" sz="1900" b="1">
                <a:solidFill>
                  <a:schemeClr val="accent2"/>
                </a:solidFill>
                <a:latin typeface="+mn-ea"/>
                <a:cs typeface="+mn-ea"/>
              </a:rPr>
              <a:t>取值范围及意义</a:t>
            </a:r>
            <a:endParaRPr lang="zh-CN" altLang="en-US" sz="19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变量间存在公共因子时，控制其他变量影响后偏相关系数较小，说明变量间有可提取的公共因子。</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4"/>
                </a:solidFill>
                <a:latin typeface="+mn-ea"/>
                <a:cs typeface="+mn-ea"/>
              </a:rPr>
              <a:t>偏相关系数与公共因子的关系</a:t>
            </a:r>
            <a:endParaRPr lang="zh-CN" altLang="en-US" sz="1900" b="1">
              <a:solidFill>
                <a:schemeClr val="accent4"/>
              </a:solidFill>
              <a:latin typeface="+mn-ea"/>
              <a:cs typeface="+mn-ea"/>
            </a:endParaRPr>
          </a:p>
        </p:txBody>
      </p:sp>
      <p:pic>
        <p:nvPicPr>
          <p:cNvPr id="19" name="图片 22" descr="/data/temp/6b664e1a-4464-496c-9e40-fb7ec56dcc32/51861833-9d4f-11f0-9970-fa649b99082f.jpg@base@tag=imgScale&amp;m=1&amp;w=450&amp;h=450&amp;q=9551861833-9d4f-11f0-9970-fa649b99082f"/>
          <p:cNvPicPr>
            <a:picLocks noChangeAspect="1"/>
          </p:cNvPicPr>
          <p:nvPr>
            <p:custDataLst>
              <p:tags r:id="rId10"/>
            </p:custDataLst>
          </p:nvPr>
        </p:nvPicPr>
        <p:blipFill rotWithShape="1">
          <a:blip r:embed="rId11"/>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6b664e1a-4464-496c-9e40-fb7ec56dcc32/51861b32-9d4f-11f0-9970-fa649b99082f.jpg@base@tag=imgScale&amp;m=1&amp;w=450&amp;h=450&amp;q=9551861b32-9d4f-11f0-9970-fa649b99082f"/>
          <p:cNvPicPr>
            <a:picLocks noChangeAspect="1"/>
          </p:cNvPicPr>
          <p:nvPr>
            <p:custDataLst>
              <p:tags r:id="rId12"/>
            </p:custDataLst>
          </p:nvPr>
        </p:nvPicPr>
        <p:blipFill rotWithShape="1">
          <a:blip r:embed="rId13"/>
          <a:srcRect l="16667" r="1666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Lst>
          </a:blip>
          <a:srcRect l="19675" t="4500" r="19675" b="4500"/>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6b664e1a-4464-496c-9e40-fb7ec56dcc32/518618e0-9d4f-11f0-9970-fa649b99082f.jpg@base@tag=imgScale&amp;m=1&amp;w=450&amp;h=450&amp;q=95518618e0-9d4f-11f0-9970-fa649b99082f"/>
          <p:cNvPicPr>
            <a:picLocks noChangeAspect="1"/>
          </p:cNvPicPr>
          <p:nvPr>
            <p:custDataLst>
              <p:tags r:id="rId16"/>
            </p:custDataLst>
          </p:nvPr>
        </p:nvPicPr>
        <p:blipFill>
          <a:blip r:embed="rId17"/>
          <a:srcRect/>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96720" y="830580"/>
            <a:ext cx="9422130" cy="4826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2">
                    <a:lumMod val="75000"/>
                  </a:schemeClr>
                </a:solidFill>
              </a:rPr>
              <a:t>四、求解主成分的矩阵选择</a:t>
            </a:r>
            <a:endParaRPr lang="zh-CN" altLang="en-US" sz="3200">
              <a:solidFill>
                <a:schemeClr val="accent2">
                  <a:lumMod val="75000"/>
                </a:schemeClr>
              </a:solidFill>
            </a:endParaRPr>
          </a:p>
        </p:txBody>
      </p:sp>
      <p:sp>
        <p:nvSpPr>
          <p:cNvPr id="2" name="矩形 5"/>
          <p:cNvSpPr/>
          <p:nvPr>
            <p:custDataLst>
              <p:tags r:id="rId2"/>
            </p:custDataLst>
          </p:nvPr>
        </p:nvSpPr>
        <p:spPr>
          <a:xfrm>
            <a:off x="1177111" y="326807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协方差矩阵与相关系数矩阵的差异</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176655" y="3829050"/>
            <a:ext cx="211201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在主成分分析中，协方差矩阵受变量单位影响较大，而相关系数矩阵则是标准化后的协方差矩阵，变量均值为</a:t>
            </a:r>
            <a:r>
              <a:rPr lang="en-US" altLang="zh-CN" sz="1600" dirty="0">
                <a:ln>
                  <a:noFill/>
                  <a:prstDash val="sysDot"/>
                </a:ln>
                <a:solidFill>
                  <a:schemeClr val="tx1">
                    <a:lumMod val="85000"/>
                    <a:lumOff val="15000"/>
                  </a:schemeClr>
                </a:solidFill>
                <a:latin typeface="+mn-ea"/>
                <a:cs typeface="+mn-ea"/>
                <a:sym typeface="+mn-ea"/>
              </a:rPr>
              <a:t>0</a:t>
            </a:r>
            <a:r>
              <a:rPr lang="zh-CN" altLang="en-US" sz="1600" dirty="0">
                <a:ln>
                  <a:noFill/>
                  <a:prstDash val="sysDot"/>
                </a:ln>
                <a:solidFill>
                  <a:schemeClr val="tx1">
                    <a:lumMod val="85000"/>
                    <a:lumOff val="15000"/>
                  </a:schemeClr>
                </a:solidFill>
                <a:latin typeface="+mn-ea"/>
                <a:cs typeface="+mn-ea"/>
                <a:sym typeface="+mn-ea"/>
              </a:rPr>
              <a:t>，方差为</a:t>
            </a:r>
            <a:r>
              <a:rPr lang="en-US" altLang="zh-CN" sz="1600" dirty="0">
                <a:ln>
                  <a:noFill/>
                  <a:prstDash val="sysDot"/>
                </a:ln>
                <a:solidFill>
                  <a:schemeClr val="tx1">
                    <a:lumMod val="85000"/>
                    <a:lumOff val="15000"/>
                  </a:schemeClr>
                </a:solidFill>
                <a:latin typeface="+mn-ea"/>
                <a:cs typeface="+mn-ea"/>
                <a:sym typeface="+mn-ea"/>
              </a:rPr>
              <a:t>1</a:t>
            </a:r>
            <a:r>
              <a:rPr lang="zh-CN" altLang="en-US" sz="1600" dirty="0">
                <a:ln>
                  <a:noFill/>
                  <a:prstDash val="sysDot"/>
                </a:ln>
                <a:solidFill>
                  <a:schemeClr val="tx1">
                    <a:lumMod val="85000"/>
                    <a:lumOff val="15000"/>
                  </a:schemeClr>
                </a:solidFill>
                <a:latin typeface="+mn-ea"/>
                <a:cs typeface="+mn-ea"/>
                <a:sym typeface="+mn-ea"/>
              </a:rPr>
              <a:t>，消除了量纲差异。</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数字内容的概念。社交网络服务。流媒体视频。通信网络。"/>
          <p:cNvPicPr>
            <a:picLocks noChangeAspect="1"/>
          </p:cNvPicPr>
          <p:nvPr>
            <p:custDataLst>
              <p:tags r:id="rId4"/>
            </p:custDataLst>
          </p:nvPr>
        </p:nvPicPr>
        <p:blipFill>
          <a:blip r:embed="rId5"/>
          <a:srcRect l="31911" r="31911"/>
          <a:stretch>
            <a:fillRect/>
          </a:stretch>
        </p:blipFill>
        <p:spPr>
          <a:xfrm>
            <a:off x="1692910" y="1405890"/>
            <a:ext cx="1136015" cy="176530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406525" y="2061845"/>
            <a:ext cx="234315" cy="38798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e8db9510-cae9-46db-97b0-55e7d2fc1f1f/a52abc3b-9d4f-11f0-98a0-4249b1402fdc.jpg@base@tag=imgScale&amp;m=1&amp;w=475&amp;h=738&amp;q=95a52abc3b-9d4f-11f0-98a0-4249b1402fdc"/>
          <p:cNvPicPr>
            <a:picLocks noChangeAspect="1"/>
          </p:cNvPicPr>
          <p:nvPr>
            <p:custDataLst>
              <p:tags r:id="rId7"/>
            </p:custDataLst>
          </p:nvPr>
        </p:nvPicPr>
        <p:blipFill>
          <a:blip r:embed="rId8"/>
          <a:srcRect l="17816" r="17816"/>
          <a:stretch>
            <a:fillRect/>
          </a:stretch>
        </p:blipFill>
        <p:spPr>
          <a:xfrm>
            <a:off x="4324985" y="1409700"/>
            <a:ext cx="1136015" cy="176530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004310" y="2051685"/>
            <a:ext cx="234315" cy="38798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815834" y="326362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数据标准化的目的和影响</a:t>
            </a:r>
            <a:endParaRPr lang="zh-CN" altLang="en-US" b="1">
              <a:solidFill>
                <a:schemeClr val="accent2"/>
              </a:solidFill>
              <a:latin typeface="+mn-ea"/>
              <a:cs typeface="+mn-ea"/>
            </a:endParaRPr>
          </a:p>
        </p:txBody>
      </p:sp>
      <p:sp>
        <p:nvSpPr>
          <p:cNvPr id="21" name="矩形 14"/>
          <p:cNvSpPr/>
          <p:nvPr>
            <p:custDataLst>
              <p:tags r:id="rId11"/>
            </p:custDataLst>
          </p:nvPr>
        </p:nvSpPr>
        <p:spPr>
          <a:xfrm>
            <a:off x="3759200" y="3834765"/>
            <a:ext cx="233680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数据标准化的目的是为了消除不同量纲带来的影响，使得变量在主成分分析中更公平地被考虑。但标准化后方差统一为</a:t>
            </a:r>
            <a:r>
              <a:rPr lang="en-US" altLang="zh-CN" sz="1600" dirty="0">
                <a:ln>
                  <a:noFill/>
                  <a:prstDash val="sysDot"/>
                </a:ln>
                <a:solidFill>
                  <a:schemeClr val="tx1">
                    <a:lumMod val="85000"/>
                    <a:lumOff val="15000"/>
                  </a:schemeClr>
                </a:solidFill>
                <a:latin typeface="+mn-ea"/>
                <a:cs typeface="+mn-ea"/>
                <a:sym typeface="+mn-ea"/>
              </a:rPr>
              <a:t>1</a:t>
            </a:r>
            <a:r>
              <a:rPr lang="zh-CN" altLang="en-US" sz="1600" dirty="0">
                <a:ln>
                  <a:noFill/>
                  <a:prstDash val="sysDot"/>
                </a:ln>
                <a:solidFill>
                  <a:schemeClr val="tx1">
                    <a:lumMod val="85000"/>
                    <a:lumOff val="15000"/>
                  </a:schemeClr>
                </a:solidFill>
                <a:latin typeface="+mn-ea"/>
                <a:cs typeface="+mn-ea"/>
                <a:sym typeface="+mn-ea"/>
              </a:rPr>
              <a:t>，可能会减少特征值间的差异，违背主成分分析的初衷。</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抽象的网络空间概念"/>
          <p:cNvPicPr>
            <a:picLocks noChangeAspect="1"/>
          </p:cNvPicPr>
          <p:nvPr>
            <p:custDataLst>
              <p:tags r:id="rId12"/>
            </p:custDataLst>
          </p:nvPr>
        </p:nvPicPr>
        <p:blipFill>
          <a:blip r:embed="rId13"/>
          <a:srcRect l="31887" r="31887"/>
          <a:stretch>
            <a:fillRect/>
          </a:stretch>
        </p:blipFill>
        <p:spPr>
          <a:xfrm>
            <a:off x="6958965" y="1409700"/>
            <a:ext cx="1136015" cy="176530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642735" y="2051685"/>
            <a:ext cx="234315" cy="38798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432964" y="326362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其他适用矩阵的提及</a:t>
            </a:r>
            <a:endParaRPr lang="zh-CN" altLang="en-US" b="1">
              <a:solidFill>
                <a:schemeClr val="accent3"/>
              </a:solidFill>
              <a:latin typeface="+mn-ea"/>
              <a:cs typeface="+mn-ea"/>
            </a:endParaRPr>
          </a:p>
        </p:txBody>
      </p:sp>
      <p:sp>
        <p:nvSpPr>
          <p:cNvPr id="30" name="矩形 23"/>
          <p:cNvSpPr/>
          <p:nvPr>
            <p:custDataLst>
              <p:tags r:id="rId16"/>
            </p:custDataLst>
          </p:nvPr>
        </p:nvSpPr>
        <p:spPr>
          <a:xfrm>
            <a:off x="6369463" y="383455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除了协方差矩阵和相关系数矩阵，还可以使用偏相关系数矩阵、偏协方差矩阵等，这些矩阵同样能反映原始变量间的相关性，适用于不同的分析场合。</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e8db9510-cae9-46db-97b0-55e7d2fc1f1f/a52abc7a-9d4f-11f0-98a0-4249b1402fdc.jpg@base@tag=imgScale&amp;m=1&amp;w=475&amp;h=738&amp;q=95a52abc7a-9d4f-11f0-98a0-4249b1402fdc"/>
          <p:cNvPicPr>
            <a:picLocks noChangeAspect="1"/>
          </p:cNvPicPr>
          <p:nvPr>
            <p:custDataLst>
              <p:tags r:id="rId17"/>
            </p:custDataLst>
          </p:nvPr>
        </p:nvPicPr>
        <p:blipFill rotWithShape="1">
          <a:blip r:embed="rId18"/>
          <a:srcRect l="14970" r="14971"/>
          <a:stretch>
            <a:fillRect/>
          </a:stretch>
        </p:blipFill>
        <p:spPr>
          <a:xfrm>
            <a:off x="9519285" y="1405890"/>
            <a:ext cx="1136015" cy="176530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9259570" y="2061845"/>
            <a:ext cx="234315" cy="38798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9007544" y="326807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无量纲处理的方法</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951029" y="3830108"/>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另一种方法是对原始数据除以相应的平均值进行无量纲处理，然后计算协方差矩阵，再求解主成分，这种方法同样可以用于主成分分析。</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892365"/>
            <a:chOff x="946487" y="525937"/>
            <a:chExt cx="10580901" cy="3892365"/>
          </a:xfrm>
        </p:grpSpPr>
        <p:sp>
          <p:nvSpPr>
            <p:cNvPr id="17" name="文本框 16"/>
            <p:cNvSpPr txBox="1"/>
            <p:nvPr/>
          </p:nvSpPr>
          <p:spPr>
            <a:xfrm>
              <a:off x="946487" y="2849852"/>
              <a:ext cx="6368715" cy="156845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主成分分析的计算步骤及应用举例</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三</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341630"/>
            <a:ext cx="7111365" cy="140843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一、主成分分析的计算步骤</a:t>
            </a:r>
            <a:endParaRPr lang="zh-CN" altLang="en-US" sz="3200">
              <a:solidFill>
                <a:schemeClr val="accent1"/>
              </a:solidFill>
            </a:endParaRPr>
          </a:p>
          <a:p>
            <a:pPr indent="0" fontAlgn="auto">
              <a:lnSpc>
                <a:spcPct val="140000"/>
              </a:lnSpc>
            </a:pPr>
            <a:r>
              <a:rPr lang="zh-CN" altLang="en-US" sz="2800">
                <a:solidFill>
                  <a:schemeClr val="accent1"/>
                </a:solidFill>
              </a:rPr>
              <a:t>（一）计算相关系数矩阵</a:t>
            </a:r>
            <a:endParaRPr lang="zh-CN" altLang="en-US" sz="2800">
              <a:solidFill>
                <a:schemeClr val="accent1"/>
              </a:solidFill>
            </a:endParaRPr>
          </a:p>
        </p:txBody>
      </p:sp>
      <p:pic>
        <p:nvPicPr>
          <p:cNvPr id="2" name="图片 1"/>
          <p:cNvPicPr>
            <a:picLocks noChangeAspect="1"/>
          </p:cNvPicPr>
          <p:nvPr/>
        </p:nvPicPr>
        <p:blipFill>
          <a:blip r:embed="rId2"/>
          <a:srcRect r="895" b="1321"/>
          <a:stretch>
            <a:fillRect/>
          </a:stretch>
        </p:blipFill>
        <p:spPr>
          <a:xfrm>
            <a:off x="1334135" y="1870075"/>
            <a:ext cx="9524365" cy="365950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469900"/>
            <a:ext cx="7111365" cy="80137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（二）计算特征值与特征向量</a:t>
            </a:r>
            <a:endParaRPr lang="zh-CN" altLang="en-US" sz="2800">
              <a:solidFill>
                <a:schemeClr val="accent1"/>
              </a:solidFill>
            </a:endParaRPr>
          </a:p>
        </p:txBody>
      </p:sp>
      <p:pic>
        <p:nvPicPr>
          <p:cNvPr id="3" name="图片 2"/>
          <p:cNvPicPr>
            <a:picLocks noChangeAspect="1"/>
          </p:cNvPicPr>
          <p:nvPr/>
        </p:nvPicPr>
        <p:blipFill>
          <a:blip r:embed="rId2"/>
          <a:srcRect r="925" b="2548"/>
          <a:stretch>
            <a:fillRect/>
          </a:stretch>
        </p:blipFill>
        <p:spPr>
          <a:xfrm>
            <a:off x="1757680" y="1460500"/>
            <a:ext cx="9452610" cy="383667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矩形 287"/>
          <p:cNvSpPr/>
          <p:nvPr/>
        </p:nvSpPr>
        <p:spPr>
          <a:xfrm>
            <a:off x="3493" y="0"/>
            <a:ext cx="12191365" cy="6858000"/>
          </a:xfrm>
          <a:prstGeom prst="rect">
            <a:avLst/>
          </a:prstGeom>
          <a:gradFill>
            <a:gsLst>
              <a:gs pos="44000">
                <a:schemeClr val="bg1"/>
              </a:gs>
              <a:gs pos="100000">
                <a:srgbClr val="ABC8F0"/>
              </a:gs>
              <a:gs pos="91000">
                <a:srgbClr val="CDDFF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grpSp>
        <p:nvGrpSpPr>
          <p:cNvPr id="149" name="组合 148"/>
          <p:cNvGrpSpPr/>
          <p:nvPr/>
        </p:nvGrpSpPr>
        <p:grpSpPr>
          <a:xfrm>
            <a:off x="11585100" y="297816"/>
            <a:ext cx="231140" cy="146050"/>
            <a:chOff x="4609" y="13051"/>
            <a:chExt cx="442" cy="400"/>
          </a:xfrm>
        </p:grpSpPr>
        <p:cxnSp>
          <p:nvCxnSpPr>
            <p:cNvPr id="150" name="直接连接符 149"/>
            <p:cNvCxnSpPr/>
            <p:nvPr/>
          </p:nvCxnSpPr>
          <p:spPr>
            <a:xfrm>
              <a:off x="4609" y="130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1" name="直接连接符 150"/>
            <p:cNvCxnSpPr/>
            <p:nvPr/>
          </p:nvCxnSpPr>
          <p:spPr>
            <a:xfrm>
              <a:off x="4609" y="132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2" name="直接连接符 151"/>
            <p:cNvCxnSpPr/>
            <p:nvPr/>
          </p:nvCxnSpPr>
          <p:spPr>
            <a:xfrm>
              <a:off x="4609" y="134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grpSp>
      <p:sp>
        <p:nvSpPr>
          <p:cNvPr id="46" name="任意多边形 45"/>
          <p:cNvSpPr/>
          <p:nvPr/>
        </p:nvSpPr>
        <p:spPr>
          <a:xfrm flipH="1">
            <a:off x="0" y="4829810"/>
            <a:ext cx="3047365" cy="20281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47" name="任意多边形 46"/>
          <p:cNvSpPr/>
          <p:nvPr/>
        </p:nvSpPr>
        <p:spPr>
          <a:xfrm flipV="1">
            <a:off x="10818495" y="0"/>
            <a:ext cx="1373505" cy="9144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nvGrpSpPr>
          <p:cNvPr id="80" name="组合 79"/>
          <p:cNvGrpSpPr/>
          <p:nvPr/>
        </p:nvGrpSpPr>
        <p:grpSpPr>
          <a:xfrm>
            <a:off x="11077735" y="6404928"/>
            <a:ext cx="716915" cy="133350"/>
            <a:chOff x="17480" y="10245"/>
            <a:chExt cx="1129" cy="210"/>
          </a:xfrm>
        </p:grpSpPr>
        <p:sp>
          <p:nvSpPr>
            <p:cNvPr id="81" name="椭圆 80"/>
            <p:cNvSpPr/>
            <p:nvPr/>
          </p:nvSpPr>
          <p:spPr>
            <a:xfrm>
              <a:off x="17480" y="10245"/>
              <a:ext cx="210" cy="210"/>
            </a:xfrm>
            <a:prstGeom prst="ellips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sp>
          <p:nvSpPr>
            <p:cNvPr id="82" name="等腰三角形 81"/>
            <p:cNvSpPr/>
            <p:nvPr/>
          </p:nvSpPr>
          <p:spPr>
            <a:xfrm>
              <a:off x="17955" y="10260"/>
              <a:ext cx="209" cy="180"/>
            </a:xfrm>
            <a:prstGeom prst="triangl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83" name="矩形 82"/>
            <p:cNvSpPr/>
            <p:nvPr/>
          </p:nvSpPr>
          <p:spPr>
            <a:xfrm>
              <a:off x="18429" y="10260"/>
              <a:ext cx="180" cy="180"/>
            </a:xfrm>
            <a:prstGeom prst="rect">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pic>
        <p:nvPicPr>
          <p:cNvPr id="3" name="图片 2" descr="976"/>
          <p:cNvPicPr>
            <a:picLocks noChangeAspect="1"/>
          </p:cNvPicPr>
          <p:nvPr/>
        </p:nvPicPr>
        <p:blipFill>
          <a:blip r:embed="rId1"/>
          <a:stretch>
            <a:fillRect/>
          </a:stretch>
        </p:blipFill>
        <p:spPr>
          <a:xfrm>
            <a:off x="764540" y="1296670"/>
            <a:ext cx="4970145" cy="4643755"/>
          </a:xfrm>
          <a:prstGeom prst="rect">
            <a:avLst/>
          </a:prstGeom>
        </p:spPr>
      </p:pic>
      <p:sp>
        <p:nvSpPr>
          <p:cNvPr id="21" name="视佐3-1"/>
          <p:cNvSpPr txBox="1"/>
          <p:nvPr>
            <p:custDataLst>
              <p:tags r:id="rId2"/>
            </p:custDataLst>
          </p:nvPr>
        </p:nvSpPr>
        <p:spPr>
          <a:xfrm>
            <a:off x="6026785" y="1913890"/>
            <a:ext cx="5963285" cy="2584450"/>
          </a:xfrm>
          <a:prstGeom prst="rect">
            <a:avLst/>
          </a:prstGeom>
          <a:noFill/>
        </p:spPr>
        <p:txBody>
          <a:bodyPr wrap="square" rtlCol="0">
            <a:spAutoFit/>
          </a:bodyPr>
          <a:lstStyle/>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项目六　</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主成分分析</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r="1875" b="1162"/>
          <a:stretch>
            <a:fillRect/>
          </a:stretch>
        </p:blipFill>
        <p:spPr>
          <a:xfrm>
            <a:off x="1728470" y="996950"/>
            <a:ext cx="9324340" cy="435800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r="1234" b="1701"/>
          <a:stretch>
            <a:fillRect/>
          </a:stretch>
        </p:blipFill>
        <p:spPr>
          <a:xfrm>
            <a:off x="1715770" y="918210"/>
            <a:ext cx="9298940" cy="482219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564515"/>
            <a:ext cx="7111365" cy="5327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二、主成分分析方法应用举例</a:t>
            </a:r>
            <a:endParaRPr lang="zh-CN" altLang="en-US" sz="3200">
              <a:solidFill>
                <a:schemeClr val="accent1"/>
              </a:solidFill>
            </a:endParaRPr>
          </a:p>
        </p:txBody>
      </p:sp>
      <p:pic>
        <p:nvPicPr>
          <p:cNvPr id="3" name="图片 2"/>
          <p:cNvPicPr>
            <a:picLocks noChangeAspect="1"/>
          </p:cNvPicPr>
          <p:nvPr/>
        </p:nvPicPr>
        <p:blipFill>
          <a:blip r:embed="rId2"/>
          <a:srcRect r="1012" b="420"/>
          <a:stretch>
            <a:fillRect/>
          </a:stretch>
        </p:blipFill>
        <p:spPr>
          <a:xfrm>
            <a:off x="1564640" y="1463675"/>
            <a:ext cx="9190355" cy="391477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277110" y="595630"/>
            <a:ext cx="7240905" cy="549402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148205" y="835660"/>
            <a:ext cx="8162925" cy="829945"/>
          </a:xfrm>
          <a:prstGeom prst="rect">
            <a:avLst/>
          </a:prstGeom>
          <a:noFill/>
        </p:spPr>
        <p:txBody>
          <a:bodyPr wrap="square" rtlCol="0">
            <a:spAutoFit/>
          </a:bodyPr>
          <a:p>
            <a:r>
              <a:rPr lang="zh-CN" altLang="en-US" sz="1600">
                <a:latin typeface="宋体" panose="02010600030101010101" pitchFamily="2" charset="-122"/>
                <a:ea typeface="宋体" panose="02010600030101010101" pitchFamily="2" charset="-122"/>
                <a:cs typeface="宋体" panose="02010600030101010101" pitchFamily="2" charset="-122"/>
              </a:rPr>
              <a:t>求解步骤如下：</a:t>
            </a:r>
            <a:endParaRPr lang="zh-CN" altLang="en-US" sz="1600">
              <a:latin typeface="宋体" panose="02010600030101010101" pitchFamily="2" charset="-122"/>
              <a:ea typeface="宋体" panose="02010600030101010101" pitchFamily="2" charset="-122"/>
              <a:cs typeface="宋体" panose="02010600030101010101" pitchFamily="2" charset="-122"/>
            </a:endParaRPr>
          </a:p>
          <a:p>
            <a:r>
              <a:rPr lang="zh-CN" altLang="en-US"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1</a:t>
            </a:r>
            <a:r>
              <a:rPr lang="zh-CN" altLang="en-US" sz="1600">
                <a:latin typeface="宋体" panose="02010600030101010101" pitchFamily="2" charset="-122"/>
                <a:ea typeface="宋体" panose="02010600030101010101" pitchFamily="2" charset="-122"/>
                <a:cs typeface="宋体" panose="02010600030101010101" pitchFamily="2" charset="-122"/>
              </a:rPr>
              <a:t>）将表</a:t>
            </a:r>
            <a:r>
              <a:rPr lang="en-US" altLang="zh-CN" sz="1600">
                <a:latin typeface="宋体" panose="02010600030101010101" pitchFamily="2" charset="-122"/>
                <a:ea typeface="宋体" panose="02010600030101010101" pitchFamily="2" charset="-122"/>
                <a:cs typeface="宋体" panose="02010600030101010101" pitchFamily="2" charset="-122"/>
              </a:rPr>
              <a:t> 6 -2 </a:t>
            </a:r>
            <a:r>
              <a:rPr lang="zh-CN" altLang="en-US" sz="1600">
                <a:latin typeface="宋体" panose="02010600030101010101" pitchFamily="2" charset="-122"/>
                <a:ea typeface="宋体" panose="02010600030101010101" pitchFamily="2" charset="-122"/>
                <a:cs typeface="宋体" panose="02010600030101010101" pitchFamily="2" charset="-122"/>
              </a:rPr>
              <a:t>中的数据进行标准化处理，然后将它们代入相关系数的计算公式，计算相关系数矩阵（表</a:t>
            </a:r>
            <a:r>
              <a:rPr lang="en-US" altLang="zh-CN" sz="1600">
                <a:latin typeface="宋体" panose="02010600030101010101" pitchFamily="2" charset="-122"/>
                <a:ea typeface="宋体" panose="02010600030101010101" pitchFamily="2" charset="-122"/>
                <a:cs typeface="宋体" panose="02010600030101010101" pitchFamily="2" charset="-122"/>
              </a:rPr>
              <a:t> 6 - 3</a:t>
            </a:r>
            <a:r>
              <a:rPr lang="zh-CN" altLang="en-US" sz="1600">
                <a:latin typeface="宋体" panose="02010600030101010101" pitchFamily="2" charset="-122"/>
                <a:ea typeface="宋体" panose="02010600030101010101" pitchFamily="2" charset="-122"/>
                <a:cs typeface="宋体" panose="02010600030101010101" pitchFamily="2" charset="-122"/>
              </a:rPr>
              <a:t>）。</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037080" y="1761490"/>
            <a:ext cx="8385175" cy="35953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148205" y="835660"/>
            <a:ext cx="8898255" cy="5507990"/>
          </a:xfrm>
          <a:prstGeom prst="rect">
            <a:avLst/>
          </a:prstGeom>
          <a:noFill/>
        </p:spPr>
        <p:txBody>
          <a:bodyPr wrap="square" rtlCol="0">
            <a:spAutoFit/>
          </a:bodyPr>
          <a:p>
            <a:r>
              <a:rPr lang="zh-CN" altLang="en-US"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2</a:t>
            </a:r>
            <a:r>
              <a:rPr lang="zh-CN" altLang="en-US" sz="1600">
                <a:latin typeface="宋体" panose="02010600030101010101" pitchFamily="2" charset="-122"/>
                <a:ea typeface="宋体" panose="02010600030101010101" pitchFamily="2" charset="-122"/>
                <a:cs typeface="宋体" panose="02010600030101010101" pitchFamily="2" charset="-122"/>
              </a:rPr>
              <a:t>）由相关系数矩阵计算特征值、各个主成分的贡献率与累积贡献率（表</a:t>
            </a:r>
            <a:r>
              <a:rPr lang="en-US" altLang="zh-CN" sz="1600">
                <a:latin typeface="宋体" panose="02010600030101010101" pitchFamily="2" charset="-122"/>
                <a:ea typeface="宋体" panose="02010600030101010101" pitchFamily="2" charset="-122"/>
                <a:cs typeface="宋体" panose="02010600030101010101" pitchFamily="2" charset="-122"/>
              </a:rPr>
              <a:t> 6 -4</a:t>
            </a:r>
            <a:r>
              <a:rPr lang="zh-CN" altLang="en-US" sz="1600">
                <a:latin typeface="宋体" panose="02010600030101010101" pitchFamily="2" charset="-122"/>
                <a:ea typeface="宋体" panose="02010600030101010101" pitchFamily="2" charset="-122"/>
                <a:cs typeface="宋体" panose="02010600030101010101" pitchFamily="2" charset="-122"/>
              </a:rPr>
              <a:t>）。由表</a:t>
            </a:r>
            <a:r>
              <a:rPr lang="en-US" altLang="zh-CN" sz="1600">
                <a:latin typeface="宋体" panose="02010600030101010101" pitchFamily="2" charset="-122"/>
                <a:ea typeface="宋体" panose="02010600030101010101" pitchFamily="2" charset="-122"/>
                <a:cs typeface="宋体" panose="02010600030101010101" pitchFamily="2" charset="-122"/>
              </a:rPr>
              <a:t> 6 -4 </a:t>
            </a:r>
            <a:r>
              <a:rPr lang="zh-CN" altLang="en-US" sz="1600">
                <a:latin typeface="宋体" panose="02010600030101010101" pitchFamily="2" charset="-122"/>
                <a:ea typeface="宋体" panose="02010600030101010101" pitchFamily="2" charset="-122"/>
                <a:cs typeface="宋体" panose="02010600030101010101" pitchFamily="2" charset="-122"/>
              </a:rPr>
              <a:t>可知，第</a:t>
            </a:r>
            <a:r>
              <a:rPr lang="en-US" altLang="zh-CN" sz="1600">
                <a:latin typeface="宋体" panose="02010600030101010101" pitchFamily="2" charset="-122"/>
                <a:ea typeface="宋体" panose="02010600030101010101" pitchFamily="2" charset="-122"/>
                <a:cs typeface="宋体" panose="02010600030101010101" pitchFamily="2" charset="-122"/>
              </a:rPr>
              <a:t> 1</a:t>
            </a:r>
            <a:r>
              <a:rPr lang="zh-CN" altLang="en-US" sz="1600">
                <a:latin typeface="宋体" panose="02010600030101010101" pitchFamily="2" charset="-122"/>
                <a:ea typeface="宋体" panose="02010600030101010101" pitchFamily="2" charset="-122"/>
                <a:cs typeface="宋体" panose="02010600030101010101" pitchFamily="2" charset="-122"/>
              </a:rPr>
              <a:t>、第</a:t>
            </a:r>
            <a:r>
              <a:rPr lang="en-US" altLang="zh-CN" sz="1600">
                <a:latin typeface="宋体" panose="02010600030101010101" pitchFamily="2" charset="-122"/>
                <a:ea typeface="宋体" panose="02010600030101010101" pitchFamily="2" charset="-122"/>
                <a:cs typeface="宋体" panose="02010600030101010101" pitchFamily="2" charset="-122"/>
              </a:rPr>
              <a:t> 2</a:t>
            </a:r>
            <a:r>
              <a:rPr lang="zh-CN" altLang="en-US" sz="1600">
                <a:latin typeface="宋体" panose="02010600030101010101" pitchFamily="2" charset="-122"/>
                <a:ea typeface="宋体" panose="02010600030101010101" pitchFamily="2" charset="-122"/>
                <a:cs typeface="宋体" panose="02010600030101010101" pitchFamily="2" charset="-122"/>
              </a:rPr>
              <a:t>、第</a:t>
            </a:r>
            <a:r>
              <a:rPr lang="en-US" altLang="zh-CN" sz="1600">
                <a:latin typeface="宋体" panose="02010600030101010101" pitchFamily="2" charset="-122"/>
                <a:ea typeface="宋体" panose="02010600030101010101" pitchFamily="2" charset="-122"/>
                <a:cs typeface="宋体" panose="02010600030101010101" pitchFamily="2" charset="-122"/>
              </a:rPr>
              <a:t> 3 </a:t>
            </a:r>
            <a:r>
              <a:rPr lang="zh-CN" altLang="en-US" sz="1600">
                <a:latin typeface="宋体" panose="02010600030101010101" pitchFamily="2" charset="-122"/>
                <a:ea typeface="宋体" panose="02010600030101010101" pitchFamily="2" charset="-122"/>
                <a:cs typeface="宋体" panose="02010600030101010101" pitchFamily="2" charset="-122"/>
              </a:rPr>
              <a:t>主成分的累积贡献率已高达</a:t>
            </a:r>
            <a:r>
              <a:rPr lang="en-US" altLang="zh-CN" sz="1600">
                <a:latin typeface="宋体" panose="02010600030101010101" pitchFamily="2" charset="-122"/>
                <a:ea typeface="宋体" panose="02010600030101010101" pitchFamily="2" charset="-122"/>
                <a:cs typeface="宋体" panose="02010600030101010101" pitchFamily="2" charset="-122"/>
              </a:rPr>
              <a:t> 86.600%</a:t>
            </a:r>
            <a:r>
              <a:rPr lang="zh-CN" altLang="en-US" sz="1600">
                <a:latin typeface="宋体" panose="02010600030101010101" pitchFamily="2" charset="-122"/>
                <a:ea typeface="宋体" panose="02010600030101010101" pitchFamily="2" charset="-122"/>
                <a:cs typeface="宋体" panose="02010600030101010101" pitchFamily="2" charset="-122"/>
              </a:rPr>
              <a:t>（大于</a:t>
            </a:r>
            <a:r>
              <a:rPr lang="en-US" altLang="zh-CN" sz="1600">
                <a:latin typeface="宋体" panose="02010600030101010101" pitchFamily="2" charset="-122"/>
                <a:ea typeface="宋体" panose="02010600030101010101" pitchFamily="2" charset="-122"/>
                <a:cs typeface="宋体" panose="02010600030101010101" pitchFamily="2" charset="-122"/>
              </a:rPr>
              <a:t> 85%</a:t>
            </a:r>
            <a:r>
              <a:rPr lang="zh-CN" altLang="en-US" sz="1600">
                <a:latin typeface="宋体" panose="02010600030101010101" pitchFamily="2" charset="-122"/>
                <a:ea typeface="宋体" panose="02010600030101010101" pitchFamily="2" charset="-122"/>
                <a:cs typeface="宋体" panose="02010600030101010101" pitchFamily="2" charset="-122"/>
              </a:rPr>
              <a:t>），故只需要求出第</a:t>
            </a:r>
            <a:r>
              <a:rPr lang="en-US" altLang="zh-CN" sz="1600">
                <a:latin typeface="宋体" panose="02010600030101010101" pitchFamily="2" charset="-122"/>
                <a:ea typeface="宋体" panose="02010600030101010101" pitchFamily="2" charset="-122"/>
                <a:cs typeface="宋体" panose="02010600030101010101" pitchFamily="2" charset="-122"/>
              </a:rPr>
              <a:t> 1</a:t>
            </a:r>
            <a:r>
              <a:rPr lang="zh-CN" altLang="en-US" sz="1600">
                <a:latin typeface="宋体" panose="02010600030101010101" pitchFamily="2" charset="-122"/>
                <a:ea typeface="宋体" panose="02010600030101010101" pitchFamily="2" charset="-122"/>
                <a:cs typeface="宋体" panose="02010600030101010101" pitchFamily="2" charset="-122"/>
              </a:rPr>
              <a:t>、第</a:t>
            </a:r>
            <a:r>
              <a:rPr lang="en-US" altLang="zh-CN" sz="1600">
                <a:latin typeface="宋体" panose="02010600030101010101" pitchFamily="2" charset="-122"/>
                <a:ea typeface="宋体" panose="02010600030101010101" pitchFamily="2" charset="-122"/>
                <a:cs typeface="宋体" panose="02010600030101010101" pitchFamily="2" charset="-122"/>
              </a:rPr>
              <a:t> 2</a:t>
            </a:r>
            <a:r>
              <a:rPr lang="zh-CN" altLang="en-US" sz="1600">
                <a:latin typeface="宋体" panose="02010600030101010101" pitchFamily="2" charset="-122"/>
                <a:ea typeface="宋体" panose="02010600030101010101" pitchFamily="2" charset="-122"/>
                <a:cs typeface="宋体" panose="02010600030101010101" pitchFamily="2" charset="-122"/>
              </a:rPr>
              <a:t>、第</a:t>
            </a:r>
            <a:r>
              <a:rPr lang="en-US" altLang="zh-CN" sz="1600">
                <a:latin typeface="宋体" panose="02010600030101010101" pitchFamily="2" charset="-122"/>
                <a:ea typeface="宋体" panose="02010600030101010101" pitchFamily="2" charset="-122"/>
                <a:cs typeface="宋体" panose="02010600030101010101" pitchFamily="2" charset="-122"/>
              </a:rPr>
              <a:t> 3 </a:t>
            </a:r>
            <a:r>
              <a:rPr lang="zh-CN" altLang="en-US" sz="1600">
                <a:latin typeface="宋体" panose="02010600030101010101" pitchFamily="2" charset="-122"/>
                <a:ea typeface="宋体" panose="02010600030101010101" pitchFamily="2" charset="-122"/>
                <a:cs typeface="宋体" panose="02010600030101010101" pitchFamily="2" charset="-122"/>
              </a:rPr>
              <a:t>主成分</a:t>
            </a:r>
            <a:r>
              <a:rPr lang="en-US" altLang="zh-CN" sz="1600">
                <a:latin typeface="宋体" panose="02010600030101010101" pitchFamily="2" charset="-122"/>
                <a:ea typeface="宋体" panose="02010600030101010101" pitchFamily="2" charset="-122"/>
                <a:cs typeface="宋体" panose="02010600030101010101" pitchFamily="2" charset="-122"/>
              </a:rPr>
              <a:t> Z</a:t>
            </a:r>
            <a:r>
              <a:rPr lang="en-US" altLang="zh-CN" sz="1600" baseline="-25000">
                <a:latin typeface="宋体" panose="02010600030101010101" pitchFamily="2" charset="-122"/>
                <a:ea typeface="宋体" panose="02010600030101010101" pitchFamily="2" charset="-122"/>
                <a:cs typeface="宋体" panose="02010600030101010101" pitchFamily="2" charset="-122"/>
              </a:rPr>
              <a:t>1</a:t>
            </a:r>
            <a:r>
              <a:rPr lang="zh-CN" altLang="en-US"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Z</a:t>
            </a:r>
            <a:r>
              <a:rPr lang="en-US" altLang="zh-CN" sz="1600" baseline="-25000">
                <a:latin typeface="宋体" panose="02010600030101010101" pitchFamily="2" charset="-122"/>
                <a:ea typeface="宋体" panose="02010600030101010101" pitchFamily="2" charset="-122"/>
                <a:cs typeface="宋体" panose="02010600030101010101" pitchFamily="2" charset="-122"/>
              </a:rPr>
              <a:t>2</a:t>
            </a:r>
            <a:r>
              <a:rPr lang="zh-CN" altLang="en-US"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Z</a:t>
            </a:r>
            <a:r>
              <a:rPr lang="en-US" altLang="zh-CN" sz="1600" baseline="-25000">
                <a:latin typeface="宋体" panose="02010600030101010101" pitchFamily="2" charset="-122"/>
                <a:ea typeface="宋体" panose="02010600030101010101" pitchFamily="2" charset="-122"/>
                <a:cs typeface="宋体" panose="02010600030101010101" pitchFamily="2" charset="-122"/>
              </a:rPr>
              <a:t>3</a:t>
            </a:r>
            <a:r>
              <a:rPr lang="en-US" altLang="zh-CN" sz="1600">
                <a:latin typeface="宋体" panose="02010600030101010101" pitchFamily="2" charset="-122"/>
                <a:ea typeface="宋体" panose="02010600030101010101" pitchFamily="2" charset="-122"/>
                <a:cs typeface="宋体" panose="02010600030101010101" pitchFamily="2" charset="-122"/>
              </a:rPr>
              <a:t> </a:t>
            </a:r>
            <a:r>
              <a:rPr lang="zh-CN" altLang="en-US" sz="1600">
                <a:latin typeface="宋体" panose="02010600030101010101" pitchFamily="2" charset="-122"/>
                <a:ea typeface="宋体" panose="02010600030101010101" pitchFamily="2" charset="-122"/>
                <a:cs typeface="宋体" panose="02010600030101010101" pitchFamily="2" charset="-122"/>
              </a:rPr>
              <a:t>即可。</a:t>
            </a:r>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a:p>
            <a:endParaRPr lang="zh-CN" altLang="en-US" sz="1600">
              <a:latin typeface="宋体" panose="02010600030101010101" pitchFamily="2" charset="-122"/>
              <a:ea typeface="宋体" panose="02010600030101010101" pitchFamily="2" charset="-122"/>
              <a:cs typeface="宋体" panose="02010600030101010101" pitchFamily="2" charset="-122"/>
            </a:endParaRPr>
          </a:p>
          <a:p>
            <a:r>
              <a:rPr lang="zh-CN" altLang="en-US" sz="1600">
                <a:latin typeface="宋体" panose="02010600030101010101" pitchFamily="2" charset="-122"/>
                <a:ea typeface="宋体" panose="02010600030101010101" pitchFamily="2" charset="-122"/>
                <a:cs typeface="宋体" panose="02010600030101010101" pitchFamily="2" charset="-122"/>
              </a:rPr>
              <a:t>其中，</a:t>
            </a:r>
            <a:r>
              <a:rPr lang="en-US" altLang="zh-CN" sz="1600">
                <a:latin typeface="宋体" panose="02010600030101010101" pitchFamily="2" charset="-122"/>
                <a:ea typeface="宋体" panose="02010600030101010101" pitchFamily="2" charset="-122"/>
                <a:cs typeface="宋体" panose="02010600030101010101" pitchFamily="2" charset="-122"/>
              </a:rPr>
              <a:t>Z</a:t>
            </a:r>
            <a:r>
              <a:rPr lang="en-US" altLang="zh-CN" sz="1600" baseline="-25000">
                <a:latin typeface="宋体" panose="02010600030101010101" pitchFamily="2" charset="-122"/>
                <a:ea typeface="宋体" panose="02010600030101010101" pitchFamily="2" charset="-122"/>
                <a:cs typeface="宋体" panose="02010600030101010101" pitchFamily="2" charset="-122"/>
              </a:rPr>
              <a:t>1</a:t>
            </a:r>
            <a:r>
              <a:rPr lang="en-US" altLang="zh-CN" sz="1600">
                <a:latin typeface="宋体" panose="02010600030101010101" pitchFamily="2" charset="-122"/>
                <a:ea typeface="宋体" panose="02010600030101010101" pitchFamily="2" charset="-122"/>
                <a:cs typeface="宋体" panose="02010600030101010101" pitchFamily="2" charset="-122"/>
              </a:rPr>
              <a:t> </a:t>
            </a:r>
            <a:r>
              <a:rPr lang="zh-CN" altLang="en-US" sz="1600">
                <a:latin typeface="宋体" panose="02010600030101010101" pitchFamily="2" charset="-122"/>
                <a:ea typeface="宋体" panose="02010600030101010101" pitchFamily="2" charset="-122"/>
                <a:cs typeface="宋体" panose="02010600030101010101" pitchFamily="2" charset="-122"/>
              </a:rPr>
              <a:t>贡献率的计算公式为</a:t>
            </a:r>
            <a:r>
              <a:rPr lang="en-US" altLang="zh-CN" sz="1600">
                <a:latin typeface="宋体" panose="02010600030101010101" pitchFamily="2" charset="-122"/>
                <a:ea typeface="宋体" panose="02010600030101010101" pitchFamily="2" charset="-122"/>
                <a:cs typeface="宋体" panose="02010600030101010101" pitchFamily="2" charset="-122"/>
              </a:rPr>
              <a:t> 4.661/8.998 8= 51.796%</a:t>
            </a:r>
            <a:r>
              <a:rPr lang="zh-CN" altLang="en-US" sz="1600">
                <a:latin typeface="宋体" panose="02010600030101010101" pitchFamily="2" charset="-122"/>
                <a:ea typeface="宋体" panose="02010600030101010101" pitchFamily="2" charset="-122"/>
                <a:cs typeface="宋体" panose="02010600030101010101" pitchFamily="2" charset="-122"/>
              </a:rPr>
              <a:t>，其他主成分贡献率计算相同。</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728470" y="1804035"/>
            <a:ext cx="9490075" cy="398399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r="777" b="1295"/>
          <a:stretch>
            <a:fillRect/>
          </a:stretch>
        </p:blipFill>
        <p:spPr>
          <a:xfrm>
            <a:off x="1988185" y="756920"/>
            <a:ext cx="8754745" cy="527558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感谢聆听</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872135" y="2376918"/>
            <a:ext cx="5134011" cy="739561"/>
            <a:chOff x="2451527" y="1475904"/>
            <a:chExt cx="5134011" cy="739561"/>
          </a:xfrm>
        </p:grpSpPr>
        <p:sp>
          <p:nvSpPr>
            <p:cNvPr id="4" name="椭圆 3"/>
            <p:cNvSpPr/>
            <p:nvPr/>
          </p:nvSpPr>
          <p:spPr>
            <a:xfrm>
              <a:off x="2451527" y="149024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01</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6" name="文本框 5"/>
            <p:cNvSpPr txBox="1"/>
            <p:nvPr/>
          </p:nvSpPr>
          <p:spPr>
            <a:xfrm flipH="1">
              <a:off x="3265538" y="1475904"/>
              <a:ext cx="4320000" cy="739561"/>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主成分分析的认知</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8" name="组合 7"/>
          <p:cNvGrpSpPr/>
          <p:nvPr/>
        </p:nvGrpSpPr>
        <p:grpSpPr>
          <a:xfrm>
            <a:off x="6872135" y="3267272"/>
            <a:ext cx="5219065" cy="739775"/>
            <a:chOff x="2451527" y="2452796"/>
            <a:chExt cx="5219065" cy="739775"/>
          </a:xfrm>
        </p:grpSpPr>
        <p:sp>
          <p:nvSpPr>
            <p:cNvPr id="11" name="文本框 10"/>
            <p:cNvSpPr txBox="1"/>
            <p:nvPr/>
          </p:nvSpPr>
          <p:spPr>
            <a:xfrm flipH="1">
              <a:off x="3265597" y="2452796"/>
              <a:ext cx="4404995" cy="739775"/>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rPr>
                <a:t>主成分分析的基本原理</a:t>
              </a:r>
              <a:endPar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12" name="椭圆 11"/>
            <p:cNvSpPr/>
            <p:nvPr/>
          </p:nvSpPr>
          <p:spPr>
            <a:xfrm>
              <a:off x="2451527" y="2467136"/>
              <a:ext cx="710881" cy="710881"/>
            </a:xfrm>
            <a:prstGeom prst="ellipse">
              <a:avLst/>
            </a:prstGeom>
            <a:solidFill>
              <a:schemeClr val="accent2"/>
            </a:solidFill>
            <a:ln>
              <a:noFill/>
            </a:ln>
            <a:effectLst>
              <a:outerShdw blurRad="1270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02</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25" name="组合 24"/>
          <p:cNvGrpSpPr/>
          <p:nvPr/>
        </p:nvGrpSpPr>
        <p:grpSpPr>
          <a:xfrm>
            <a:off x="4717584" y="1396020"/>
            <a:ext cx="2124000" cy="2460417"/>
            <a:chOff x="3839913" y="1891596"/>
            <a:chExt cx="2124000" cy="2460417"/>
          </a:xfrm>
        </p:grpSpPr>
        <p:sp>
          <p:nvSpPr>
            <p:cNvPr id="26" name="文本框 25"/>
            <p:cNvSpPr txBox="1"/>
            <p:nvPr/>
          </p:nvSpPr>
          <p:spPr>
            <a:xfrm>
              <a:off x="4117083" y="1891596"/>
              <a:ext cx="1569660" cy="2460417"/>
            </a:xfrm>
            <a:prstGeom prst="rect">
              <a:avLst/>
            </a:prstGeom>
            <a:noFill/>
          </p:spPr>
          <p:txBody>
            <a:bodyPr wrap="square" rtlCol="0">
              <a:spAutoFit/>
            </a:bodyPr>
            <a:lstStyle/>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目</a:t>
              </a:r>
              <a:endParaRPr kumimoji="0" lang="en-US" altLang="zh-CN"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录</a:t>
              </a:r>
              <a:endParaRPr kumimoji="0" lang="zh-CN" altLang="en-US" sz="6000" b="0" i="0" u="none" strike="noStrike" kern="1200" cap="none" spc="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p:txBody>
        </p:sp>
        <p:sp>
          <p:nvSpPr>
            <p:cNvPr id="27" name="文本框 26"/>
            <p:cNvSpPr txBox="1"/>
            <p:nvPr/>
          </p:nvSpPr>
          <p:spPr>
            <a:xfrm>
              <a:off x="3839913" y="2943244"/>
              <a:ext cx="2124000" cy="54000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20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rPr>
                <a:t>CATALOG</a:t>
              </a:r>
              <a:endParaRPr kumimoji="0" lang="en-US" altLang="zh-CN" sz="2800" b="0" i="0" u="none" strike="noStrike" kern="1200" cap="none" spc="-20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endParaRPr>
            </a:p>
          </p:txBody>
        </p:sp>
      </p:grpSp>
      <p:grpSp>
        <p:nvGrpSpPr>
          <p:cNvPr id="2" name="组合 1"/>
          <p:cNvGrpSpPr/>
          <p:nvPr/>
        </p:nvGrpSpPr>
        <p:grpSpPr>
          <a:xfrm>
            <a:off x="6872135" y="4172063"/>
            <a:ext cx="5134011" cy="739561"/>
            <a:chOff x="2451527" y="1475904"/>
            <a:chExt cx="5134011" cy="739561"/>
          </a:xfrm>
        </p:grpSpPr>
        <p:sp>
          <p:nvSpPr>
            <p:cNvPr id="5" name="椭圆 4"/>
            <p:cNvSpPr/>
            <p:nvPr/>
          </p:nvSpPr>
          <p:spPr>
            <a:xfrm>
              <a:off x="2451527" y="149024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03</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7" name="文本框 6"/>
            <p:cNvSpPr txBox="1"/>
            <p:nvPr/>
          </p:nvSpPr>
          <p:spPr>
            <a:xfrm flipH="1">
              <a:off x="3265538" y="1475904"/>
              <a:ext cx="4320000" cy="739561"/>
            </a:xfrm>
            <a:prstGeom prst="rect">
              <a:avLst/>
            </a:prstGeom>
            <a:noFill/>
          </p:spPr>
          <p:txBody>
            <a:bodyPr wrap="square" lIns="0" rtlCol="0">
              <a:noAutofit/>
            </a:bodyPr>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主成分分析的计算步骤及应用举例</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44345" y="544195"/>
            <a:ext cx="9493885" cy="5769610"/>
          </a:xfrm>
          <a:prstGeom prst="rect">
            <a:avLst/>
          </a:prstGeom>
          <a:noFill/>
        </p:spPr>
        <p:txBody>
          <a:bodyPr wrap="square" rtlCol="0" anchor="t">
            <a:spAutoFit/>
          </a:bodyPr>
          <a:lstStyle/>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知识目标</a:t>
            </a:r>
            <a:endPar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了解一维数据的数字特征。</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掌握主成分分析的基本原理。</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熟悉主成分分析的计算步骤及应用举例。</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能力目标</a:t>
            </a:r>
            <a:endPar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能够运用</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PCA</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对高维数据进行降维处理，提取出数据中的主要特征。</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能够识别出数据中的关键特征，并将其用于进一步的分析和建模。</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能够更好地处理数据中的噪声问题，提高数据分析和建模的准确性。</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能够将其应用于多个领域，解决不同领域的数据降维和特征提取问题。</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素养目标</a:t>
            </a:r>
            <a:endPar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有助于培养学生的信息素养，使他们能够在信息爆炸的时代中有效筛选、整理和利用信息，为未来的工作和生活打下坚实基础。</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培养学生们的社会责任感和诚信意识以及激发创新精神和实践能力。</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主成分分析不仅应用于数学和统计学领域，还广泛应用于社会科学、经济管理等多个领域。学习主成分分析可以帮助学生打破学科壁垒，促进不同学科之间的融合与创新。</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pic>
        <p:nvPicPr>
          <p:cNvPr id="2" name="图片 1" descr="不断增长的统计、图形和图表的虚拟全息图。业务战略发展和增长计划。对汇率增长的投资。"/>
          <p:cNvPicPr>
            <a:picLocks noChangeAspect="1"/>
          </p:cNvPicPr>
          <p:nvPr/>
        </p:nvPicPr>
        <p:blipFill>
          <a:blip r:embed="rId1"/>
          <a:srcRect l="5107" r="7619"/>
          <a:stretch>
            <a:fillRect/>
          </a:stretch>
        </p:blipFill>
        <p:spPr>
          <a:xfrm>
            <a:off x="8415655" y="645795"/>
            <a:ext cx="3086735" cy="2128520"/>
          </a:xfrm>
          <a:prstGeom prst="ellipse">
            <a:avLst/>
          </a:prstGeom>
        </p:spPr>
      </p:pic>
      <p:sp>
        <p:nvSpPr>
          <p:cNvPr id="4" name="文本框 3"/>
          <p:cNvSpPr txBox="1"/>
          <p:nvPr/>
        </p:nvSpPr>
        <p:spPr>
          <a:xfrm>
            <a:off x="708025" y="2091055"/>
            <a:ext cx="966470" cy="2286000"/>
          </a:xfrm>
          <a:prstGeom prst="rect">
            <a:avLst/>
          </a:prstGeom>
          <a:noFill/>
        </p:spPr>
        <p:txBody>
          <a:bodyPr vert="eaVert" wrap="square" rtlCol="0">
            <a:noAutofit/>
          </a:bodyPr>
          <a:p>
            <a:pPr algn="dist"/>
            <a:r>
              <a:rPr lang="zh-CN" altLang="en-US" sz="6000">
                <a:solidFill>
                  <a:schemeClr val="accent3">
                    <a:lumMod val="75000"/>
                  </a:schemeClr>
                </a:solidFill>
                <a:latin typeface="BiaoZhunCuHei" panose="02000503000000000000" charset="-122"/>
                <a:ea typeface="BiaoZhunCuHei" panose="02000503000000000000" charset="-122"/>
              </a:rPr>
              <a:t>目标</a:t>
            </a:r>
            <a:endParaRPr lang="zh-CN" altLang="en-US" sz="6000">
              <a:solidFill>
                <a:schemeClr val="accent3">
                  <a:lumMod val="75000"/>
                </a:schemeClr>
              </a:solidFill>
              <a:latin typeface="BiaoZhunCuHei" panose="02000503000000000000" charset="-122"/>
              <a:ea typeface="BiaoZhunCuHei" panose="02000503000000000000"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主成分分析的认知</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一</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809750" y="724535"/>
            <a:ext cx="5582285" cy="50546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2">
                    <a:lumMod val="75000"/>
                  </a:schemeClr>
                </a:solidFill>
              </a:rPr>
              <a:t>一、主成分分析的概念</a:t>
            </a:r>
            <a:endParaRPr lang="zh-CN" altLang="en-US" sz="3200">
              <a:solidFill>
                <a:schemeClr val="accent2">
                  <a:lumMod val="75000"/>
                </a:schemeClr>
              </a:solidFill>
            </a:endParaRPr>
          </a:p>
        </p:txBody>
      </p:sp>
      <p:sp>
        <p:nvSpPr>
          <p:cNvPr id="2" name="矩形 2"/>
          <p:cNvSpPr/>
          <p:nvPr>
            <p:custDataLst>
              <p:tags r:id="rId2"/>
            </p:custDataLst>
          </p:nvPr>
        </p:nvSpPr>
        <p:spPr>
          <a:xfrm>
            <a:off x="626150" y="209130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主成分分析（</a:t>
            </a:r>
            <a:r>
              <a:rPr lang="en-US" altLang="zh-CN" sz="1600" dirty="0">
                <a:ln>
                  <a:noFill/>
                  <a:prstDash val="sysDot"/>
                </a:ln>
                <a:solidFill>
                  <a:schemeClr val="tx1">
                    <a:lumMod val="85000"/>
                    <a:lumOff val="15000"/>
                  </a:schemeClr>
                </a:solidFill>
                <a:latin typeface="+mn-ea"/>
                <a:cs typeface="+mn-ea"/>
              </a:rPr>
              <a:t>PCA</a:t>
            </a:r>
            <a:r>
              <a:rPr lang="zh-CN" altLang="en-US" sz="1600" dirty="0">
                <a:ln>
                  <a:noFill/>
                  <a:prstDash val="sysDot"/>
                </a:ln>
                <a:solidFill>
                  <a:schemeClr val="tx1">
                    <a:lumMod val="85000"/>
                    <a:lumOff val="15000"/>
                  </a:schemeClr>
                </a:solidFill>
                <a:latin typeface="+mn-ea"/>
                <a:cs typeface="+mn-ea"/>
              </a:rPr>
              <a:t>）是一种统计方法，通过降维技术把多个变量转换为少数几个综合变量。</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26150" y="143468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主成分分析定义</a:t>
            </a:r>
            <a:endParaRPr lang="zh-CN" altLang="en-US" sz="2200" b="1">
              <a:solidFill>
                <a:schemeClr val="accent1"/>
              </a:solidFill>
              <a:latin typeface="+mn-ea"/>
              <a:cs typeface="+mn-ea"/>
            </a:endParaRPr>
          </a:p>
        </p:txBody>
      </p:sp>
      <p:sp>
        <p:nvSpPr>
          <p:cNvPr id="8" name="矩形 4"/>
          <p:cNvSpPr/>
          <p:nvPr>
            <p:custDataLst>
              <p:tags r:id="rId4"/>
            </p:custDataLst>
          </p:nvPr>
        </p:nvSpPr>
        <p:spPr>
          <a:xfrm>
            <a:off x="626150" y="439203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主成分是不可观测的综合指标，相互独立且互不相关，每个都包含原数据集的一部分信息。</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26150" y="372651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3"/>
                </a:solidFill>
                <a:latin typeface="+mn-ea"/>
                <a:cs typeface="+mn-ea"/>
              </a:rPr>
              <a:t>主成分的特性</a:t>
            </a:r>
            <a:endParaRPr lang="zh-CN" altLang="en-US" sz="2200" b="1">
              <a:solidFill>
                <a:schemeClr val="accent3"/>
              </a:solidFill>
              <a:latin typeface="+mn-ea"/>
              <a:cs typeface="+mn-ea"/>
            </a:endParaRPr>
          </a:p>
        </p:txBody>
      </p:sp>
      <p:sp>
        <p:nvSpPr>
          <p:cNvPr id="10" name="矩形 14"/>
          <p:cNvSpPr/>
          <p:nvPr>
            <p:custDataLst>
              <p:tags r:id="rId6"/>
            </p:custDataLst>
          </p:nvPr>
        </p:nvSpPr>
        <p:spPr>
          <a:xfrm>
            <a:off x="8139222" y="210274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降维旨在简化数据结构，便于描述、理解和分析，用少数主成分反映原数据的大部分信息。</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139222" y="143468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降维的目的与效果</a:t>
            </a:r>
            <a:endParaRPr lang="zh-CN" altLang="en-US" sz="2200" b="1">
              <a:solidFill>
                <a:schemeClr val="accent2"/>
              </a:solidFill>
              <a:latin typeface="+mn-ea"/>
              <a:cs typeface="+mn-ea"/>
            </a:endParaRPr>
          </a:p>
        </p:txBody>
      </p:sp>
      <p:sp>
        <p:nvSpPr>
          <p:cNvPr id="12" name="矩形 19"/>
          <p:cNvSpPr/>
          <p:nvPr>
            <p:custDataLst>
              <p:tags r:id="rId8"/>
            </p:custDataLst>
          </p:nvPr>
        </p:nvSpPr>
        <p:spPr>
          <a:xfrm>
            <a:off x="8139222" y="43920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主成分是原始变量的线性组合，以较少变量捕捉原始数据集的主要特征。</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139222" y="372778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4"/>
                </a:solidFill>
                <a:latin typeface="+mn-ea"/>
                <a:cs typeface="+mn-ea"/>
              </a:rPr>
              <a:t>主成分与原始变量的关系</a:t>
            </a:r>
            <a:endParaRPr lang="zh-CN" altLang="en-US" sz="2200" b="1">
              <a:solidFill>
                <a:schemeClr val="accent4"/>
              </a:solidFill>
              <a:latin typeface="+mn-ea"/>
              <a:cs typeface="+mn-ea"/>
            </a:endParaRPr>
          </a:p>
        </p:txBody>
      </p:sp>
      <p:pic>
        <p:nvPicPr>
          <p:cNvPr id="19" name="图片 22" descr="/data/temp/8751dde2-66b4-46fa-a9bf-cd40b3dd10a2/b18976c4-9d4c-11f0-8505-b21947b3be3e.jpg@base@tag=imgScale&amp;m=1&amp;w=450&amp;h=450&amp;q=95b18976c4-9d4c-11f0-8505-b21947b3be3e"/>
          <p:cNvPicPr>
            <a:picLocks noChangeAspect="1"/>
          </p:cNvPicPr>
          <p:nvPr>
            <p:custDataLst>
              <p:tags r:id="rId10"/>
            </p:custDataLst>
          </p:nvPr>
        </p:nvPicPr>
        <p:blipFill rotWithShape="1">
          <a:blip r:embed="rId11"/>
          <a:srcRect l="12500" r="12500"/>
          <a:stretch>
            <a:fillRect/>
          </a:stretch>
        </p:blipFill>
        <p:spPr>
          <a:xfrm>
            <a:off x="4248376" y="153565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8751dde2-66b4-46fa-a9bf-cd40b3dd10a2/b189779d-9d4c-11f0-8505-b21947b3be3e.jpg@base@tag=imgScale&amp;m=1&amp;w=450&amp;h=450&amp;q=95b189779d-9d4c-11f0-8505-b21947b3be3e"/>
          <p:cNvPicPr>
            <a:picLocks noChangeAspect="1"/>
          </p:cNvPicPr>
          <p:nvPr>
            <p:custDataLst>
              <p:tags r:id="rId12"/>
            </p:custDataLst>
          </p:nvPr>
        </p:nvPicPr>
        <p:blipFill rotWithShape="1">
          <a:blip r:embed="rId13"/>
          <a:srcRect l="7778" t="2965" r="8667" b="20143"/>
          <a:stretch>
            <a:fillRect/>
          </a:stretch>
        </p:blipFill>
        <p:spPr>
          <a:xfrm>
            <a:off x="6208722" y="153565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8751dde2-66b4-46fa-a9bf-cd40b3dd10a2/b1897761-9d4c-11f0-8505-b21947b3be3e.jpg@base@tag=imgScale&amp;m=1&amp;w=450&amp;h=450&amp;q=95b1897761-9d4c-11f0-8505-b21947b3be3e"/>
          <p:cNvPicPr>
            <a:picLocks noChangeAspect="1"/>
          </p:cNvPicPr>
          <p:nvPr>
            <p:custDataLst>
              <p:tags r:id="rId14"/>
            </p:custDataLst>
          </p:nvPr>
        </p:nvPicPr>
        <p:blipFill>
          <a:blip r:embed="rId15"/>
          <a:srcRect/>
          <a:stretch>
            <a:fillRect/>
          </a:stretch>
        </p:blipFill>
        <p:spPr>
          <a:xfrm>
            <a:off x="4253457" y="369476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8751dde2-66b4-46fa-a9bf-cd40b3dd10a2/b189782e-9d4c-11f0-8505-b21947b3be3e.jpg@base@tag=imgScale&amp;m=1&amp;w=450&amp;h=450&amp;q=95b189782e-9d4c-11f0-8505-b21947b3be3e"/>
          <p:cNvPicPr>
            <a:picLocks noChangeAspect="1"/>
          </p:cNvPicPr>
          <p:nvPr>
            <p:custDataLst>
              <p:tags r:id="rId16"/>
            </p:custDataLst>
          </p:nvPr>
        </p:nvPicPr>
        <p:blipFill>
          <a:blip r:embed="rId17"/>
          <a:srcRect/>
          <a:stretch>
            <a:fillRect/>
          </a:stretch>
        </p:blipFill>
        <p:spPr>
          <a:xfrm>
            <a:off x="6208722" y="369476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607820" y="802640"/>
            <a:ext cx="6023610" cy="48958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2">
                    <a:lumMod val="75000"/>
                  </a:schemeClr>
                </a:solidFill>
              </a:rPr>
              <a:t>二、主成分分析的特点</a:t>
            </a:r>
            <a:endParaRPr lang="zh-CN" altLang="en-US" sz="3200">
              <a:solidFill>
                <a:schemeClr val="accent2">
                  <a:lumMod val="75000"/>
                </a:schemeClr>
              </a:solidFill>
            </a:endParaRPr>
          </a:p>
        </p:txBody>
      </p:sp>
      <p:sp>
        <p:nvSpPr>
          <p:cNvPr id="12" name="矩形 2"/>
          <p:cNvSpPr/>
          <p:nvPr>
            <p:custDataLst>
              <p:tags r:id="rId2"/>
            </p:custDataLst>
          </p:nvPr>
        </p:nvSpPr>
        <p:spPr>
          <a:xfrm>
            <a:off x="767140" y="359994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主成分分析通过数学变换将原始变量转换为相互独立的变量，有效消除了各指标间的相关影响，从而避免了对被评价对象的重复信息干扰。</a:t>
            </a:r>
            <a:endParaRPr lang="zh-CN" altLang="en-US" sz="1600" kern="0">
              <a:ln>
                <a:noFill/>
                <a:prstDash val="sysDot"/>
              </a:ln>
              <a:solidFill>
                <a:schemeClr val="tx1">
                  <a:lumMod val="85000"/>
                  <a:lumOff val="15000"/>
                </a:schemeClr>
              </a:solidFill>
              <a:latin typeface="+mn-ea"/>
              <a:cs typeface="+mn-ea"/>
            </a:endParaRPr>
          </a:p>
        </p:txBody>
      </p:sp>
      <p:sp>
        <p:nvSpPr>
          <p:cNvPr id="13" name="矩形 3"/>
          <p:cNvSpPr/>
          <p:nvPr>
            <p:custDataLst>
              <p:tags r:id="rId3"/>
            </p:custDataLst>
          </p:nvPr>
        </p:nvSpPr>
        <p:spPr>
          <a:xfrm>
            <a:off x="766505" y="2977600"/>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消除指标间相关性</a:t>
            </a:r>
            <a:endParaRPr lang="zh-CN" altLang="en-US" b="1" kern="0">
              <a:solidFill>
                <a:schemeClr val="accent1"/>
              </a:solidFill>
              <a:latin typeface="+mn-ea"/>
              <a:cs typeface="+mn-ea"/>
            </a:endParaRPr>
          </a:p>
        </p:txBody>
      </p:sp>
      <p:sp>
        <p:nvSpPr>
          <p:cNvPr id="14" name="任意多边形: 形状 1"/>
          <p:cNvSpPr/>
          <p:nvPr>
            <p:custDataLst>
              <p:tags r:id="rId4"/>
            </p:custDataLst>
          </p:nvPr>
        </p:nvSpPr>
        <p:spPr>
          <a:xfrm>
            <a:off x="1316355" y="1522730"/>
            <a:ext cx="1632585" cy="124777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5" name="图片 48" descr="/data/temp/7bf11da0-02d1-47c3-a84c-dcdb20476e85/055733a2-9d4d-11f0-85cd-f2a7e3da61f3.jpg@base@tag=imgScale&amp;m=1&amp;w=650&amp;h=537&amp;q=95055733a2-9d4d-11f0-85cd-f2a7e3da61f3"/>
          <p:cNvPicPr>
            <a:picLocks noChangeAspect="1"/>
          </p:cNvPicPr>
          <p:nvPr>
            <p:custDataLst>
              <p:tags r:id="rId5"/>
            </p:custDataLst>
          </p:nvPr>
        </p:nvPicPr>
        <p:blipFill rotWithShape="1">
          <a:blip r:embed="rId6"/>
          <a:srcRect t="11996" b="11996"/>
          <a:stretch>
            <a:fillRect/>
          </a:stretch>
        </p:blipFill>
        <p:spPr>
          <a:xfrm>
            <a:off x="1349375" y="1592580"/>
            <a:ext cx="1577975" cy="130429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sp>
        <p:nvSpPr>
          <p:cNvPr id="16" name="矩形 4"/>
          <p:cNvSpPr/>
          <p:nvPr>
            <p:custDataLst>
              <p:tags r:id="rId7"/>
            </p:custDataLst>
          </p:nvPr>
        </p:nvSpPr>
        <p:spPr>
          <a:xfrm>
            <a:off x="4626327" y="359994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主成分分析的综合评价值依赖于样本量，因此在不同的样本集合中，同一个样本的综合评价值可能会有所不同，这表明了样本在特定集合中的相对位置，但不同集合的评价值不具备可比性。</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8"/>
            </p:custDataLst>
          </p:nvPr>
        </p:nvSpPr>
        <p:spPr>
          <a:xfrm>
            <a:off x="4625692" y="2977600"/>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综合评价值的不唯一性</a:t>
            </a:r>
            <a:endParaRPr lang="zh-CN" altLang="en-US" b="1" kern="0">
              <a:solidFill>
                <a:schemeClr val="accent2"/>
              </a:solidFill>
              <a:latin typeface="+mn-ea"/>
              <a:cs typeface="+mn-ea"/>
            </a:endParaRPr>
          </a:p>
        </p:txBody>
      </p:sp>
      <p:sp>
        <p:nvSpPr>
          <p:cNvPr id="18" name="任意多边形: 形状 38"/>
          <p:cNvSpPr/>
          <p:nvPr>
            <p:custDataLst>
              <p:tags r:id="rId9"/>
            </p:custDataLst>
          </p:nvPr>
        </p:nvSpPr>
        <p:spPr>
          <a:xfrm>
            <a:off x="5176520" y="1522730"/>
            <a:ext cx="1632585" cy="124777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9" name="图片 51" descr="C:/Users/BT01/Desktop/downloaded-image.pngdownloaded-image"/>
          <p:cNvPicPr>
            <a:picLocks noChangeAspect="1"/>
          </p:cNvPicPr>
          <p:nvPr>
            <p:custDataLst>
              <p:tags r:id="rId10"/>
            </p:custDataLst>
          </p:nvPr>
        </p:nvPicPr>
        <p:blipFill rotWithShape="1">
          <a:blip r:embed="rId11"/>
          <a:srcRect t="8672" b="8672"/>
          <a:stretch>
            <a:fillRect/>
          </a:stretch>
        </p:blipFill>
        <p:spPr>
          <a:xfrm>
            <a:off x="5231130" y="1522730"/>
            <a:ext cx="1577975" cy="130429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sp>
        <p:nvSpPr>
          <p:cNvPr id="20" name="矩形 7"/>
          <p:cNvSpPr/>
          <p:nvPr>
            <p:custDataLst>
              <p:tags r:id="rId12"/>
            </p:custDataLst>
          </p:nvPr>
        </p:nvSpPr>
        <p:spPr>
          <a:xfrm>
            <a:off x="8485514" y="359994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主成分分析能够消除评价指标间的相关影响，简化了指标选择过程，使得在进行评价时所需考虑的指标数量减少，从而减轻了选择指标的工作量。</a:t>
            </a:r>
            <a:endParaRPr lang="zh-CN" altLang="en-US" sz="1600" kern="0">
              <a:ln>
                <a:noFill/>
                <a:prstDash val="sysDot"/>
              </a:ln>
              <a:solidFill>
                <a:schemeClr val="tx1">
                  <a:lumMod val="85000"/>
                  <a:lumOff val="15000"/>
                </a:schemeClr>
              </a:solidFill>
              <a:latin typeface="+mn-ea"/>
              <a:cs typeface="+mn-ea"/>
            </a:endParaRPr>
          </a:p>
        </p:txBody>
      </p:sp>
      <p:sp>
        <p:nvSpPr>
          <p:cNvPr id="21" name="矩形 8"/>
          <p:cNvSpPr/>
          <p:nvPr>
            <p:custDataLst>
              <p:tags r:id="rId13"/>
            </p:custDataLst>
          </p:nvPr>
        </p:nvSpPr>
        <p:spPr>
          <a:xfrm>
            <a:off x="8484879" y="2977600"/>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减少指标选择工作量</a:t>
            </a:r>
            <a:endParaRPr lang="zh-CN" altLang="en-US" b="1" kern="0">
              <a:solidFill>
                <a:schemeClr val="accent3"/>
              </a:solidFill>
              <a:latin typeface="+mn-ea"/>
              <a:cs typeface="+mn-ea"/>
            </a:endParaRPr>
          </a:p>
        </p:txBody>
      </p:sp>
      <p:sp>
        <p:nvSpPr>
          <p:cNvPr id="22" name="任意多边形: 形状 32"/>
          <p:cNvSpPr/>
          <p:nvPr>
            <p:custDataLst>
              <p:tags r:id="rId14"/>
            </p:custDataLst>
          </p:nvPr>
        </p:nvSpPr>
        <p:spPr>
          <a:xfrm>
            <a:off x="9035415" y="1522730"/>
            <a:ext cx="1632585" cy="124777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23" name="图片 54" descr="/data/temp/7bf11da0-02d1-47c3-a84c-dcdb20476e85/055734d2-9d4d-11f0-85cd-f2a7e3da61f3.jpg@base@tag=imgScale&amp;m=1&amp;w=650&amp;h=537&amp;q=95055734d2-9d4d-11f0-85cd-f2a7e3da61f3"/>
          <p:cNvPicPr>
            <a:picLocks noChangeAspect="1"/>
          </p:cNvPicPr>
          <p:nvPr>
            <p:custDataLst>
              <p:tags r:id="rId15"/>
            </p:custDataLst>
          </p:nvPr>
        </p:nvPicPr>
        <p:blipFill rotWithShape="1">
          <a:blip r:embed="rId16"/>
          <a:srcRect t="8236" b="3394"/>
          <a:stretch>
            <a:fillRect/>
          </a:stretch>
        </p:blipFill>
        <p:spPr>
          <a:xfrm>
            <a:off x="9068435" y="1592580"/>
            <a:ext cx="1577975" cy="130429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p:nvPr>
            <p:custDataLst>
              <p:tags r:id="rId1"/>
            </p:custDataLst>
          </p:nvPr>
        </p:nvSpPr>
        <p:spPr>
          <a:xfrm>
            <a:off x="4625686" y="1036251"/>
            <a:ext cx="3549898" cy="3549898"/>
          </a:xfrm>
          <a:prstGeom prst="ellipse">
            <a:avLst/>
          </a:prstGeom>
          <a:gradFill>
            <a:gsLst>
              <a:gs pos="0">
                <a:schemeClr val="accent1">
                  <a:lumMod val="20000"/>
                  <a:lumOff val="80000"/>
                  <a:alpha val="0"/>
                </a:schemeClr>
              </a:gs>
              <a:gs pos="100000">
                <a:schemeClr val="accent1">
                  <a:lumMod val="40000"/>
                  <a:lumOff val="60000"/>
                  <a:alpha val="35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5" name="椭圆 4"/>
          <p:cNvSpPr/>
          <p:nvPr>
            <p:custDataLst>
              <p:tags r:id="rId2"/>
            </p:custDataLst>
          </p:nvPr>
        </p:nvSpPr>
        <p:spPr>
          <a:xfrm>
            <a:off x="5478516" y="1889082"/>
            <a:ext cx="1844238" cy="1844238"/>
          </a:xfrm>
          <a:prstGeom prst="ellipse">
            <a:avLst/>
          </a:prstGeom>
          <a:solidFill>
            <a:schemeClr val="accent1">
              <a:lumMod val="20000"/>
              <a:lumOff val="80000"/>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10" name="椭圆 9"/>
          <p:cNvSpPr/>
          <p:nvPr>
            <p:custDataLst>
              <p:tags r:id="rId3"/>
            </p:custDataLst>
          </p:nvPr>
        </p:nvSpPr>
        <p:spPr>
          <a:xfrm>
            <a:off x="5610321" y="2014115"/>
            <a:ext cx="1594910" cy="1594910"/>
          </a:xfrm>
          <a:prstGeom prst="ellipse">
            <a:avLst/>
          </a:prstGeom>
          <a:gradFill>
            <a:gsLst>
              <a:gs pos="100000">
                <a:schemeClr val="accent1">
                  <a:alpha val="100000"/>
                </a:schemeClr>
              </a:gs>
              <a:gs pos="50000">
                <a:schemeClr val="accent1">
                  <a:lumMod val="80000"/>
                  <a:lumOff val="20000"/>
                  <a:alpha val="100000"/>
                </a:schemeClr>
              </a:gs>
              <a:gs pos="0">
                <a:schemeClr val="accent1">
                  <a:lumMod val="60000"/>
                  <a:lumOff val="40000"/>
                  <a:alpha val="100000"/>
                </a:schemeClr>
              </a:gs>
            </a:gsLst>
            <a:lin ang="16200000" scaled="0"/>
          </a:gradFill>
          <a:ln>
            <a:noFill/>
          </a:ln>
          <a:effectLst>
            <a:outerShdw blurRad="215900" dist="381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2000" b="1">
              <a:solidFill>
                <a:srgbClr val="FFFFFF"/>
              </a:solidFill>
              <a:latin typeface="+mj-ea"/>
              <a:ea typeface="+mj-ea"/>
              <a:cs typeface="微软雅黑" panose="020B0503020204020204" charset="-122"/>
              <a:sym typeface="+mn-ea"/>
            </a:endParaRPr>
          </a:p>
        </p:txBody>
      </p:sp>
      <p:sp>
        <p:nvSpPr>
          <p:cNvPr id="2" name="椭圆 1"/>
          <p:cNvSpPr/>
          <p:nvPr>
            <p:custDataLst>
              <p:tags r:id="rId4"/>
            </p:custDataLst>
          </p:nvPr>
        </p:nvSpPr>
        <p:spPr>
          <a:xfrm>
            <a:off x="4990887" y="1401453"/>
            <a:ext cx="2819497" cy="2820018"/>
          </a:xfrm>
          <a:prstGeom prst="ellipse">
            <a:avLst/>
          </a:prstGeom>
          <a:noFill/>
          <a:ln>
            <a:solidFill>
              <a:schemeClr val="accent1"/>
            </a:soli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微软雅黑" panose="020B0503020204020204" charset="-122"/>
            </a:endParaRPr>
          </a:p>
        </p:txBody>
      </p:sp>
      <p:sp>
        <p:nvSpPr>
          <p:cNvPr id="9" name="矩形 8"/>
          <p:cNvSpPr/>
          <p:nvPr>
            <p:custDataLst>
              <p:tags r:id="rId5"/>
            </p:custDataLst>
          </p:nvPr>
        </p:nvSpPr>
        <p:spPr>
          <a:xfrm>
            <a:off x="1805940" y="924560"/>
            <a:ext cx="2820035" cy="1487805"/>
          </a:xfrm>
          <a:prstGeom prst="rect">
            <a:avLst/>
          </a:prstGeom>
          <a:noFill/>
        </p:spPr>
        <p:txBody>
          <a:bodyPr wrap="square" lIns="0" tIns="0" rIns="0" bIns="0" rtlCol="0" anchor="b">
            <a:noAutofit/>
          </a:bodyPr>
          <a:lstStyle/>
          <a:p>
            <a:pPr indent="0" algn="l" fontAlgn="auto">
              <a:lnSpc>
                <a:spcPct val="130000"/>
              </a:lnSpc>
              <a:spcBef>
                <a:spcPct val="0"/>
              </a:spcBef>
              <a:spcAft>
                <a:spcPct val="0"/>
              </a:spcAft>
            </a:pPr>
            <a:r>
              <a:rPr lang="zh-CN" altLang="en-US" sz="1600" b="1" dirty="0">
                <a:solidFill>
                  <a:schemeClr val="accent1"/>
                </a:solidFill>
                <a:latin typeface="+mn-ea"/>
                <a:cs typeface="+mn-ea"/>
              </a:rPr>
              <a:t>（</a:t>
            </a:r>
            <a:r>
              <a:rPr lang="en-US" altLang="zh-CN" sz="1600" b="1" dirty="0">
                <a:solidFill>
                  <a:schemeClr val="accent1"/>
                </a:solidFill>
                <a:latin typeface="+mn-ea"/>
                <a:cs typeface="+mn-ea"/>
              </a:rPr>
              <a:t>6</a:t>
            </a:r>
            <a:r>
              <a:rPr lang="zh-CN" altLang="en-US" sz="1600" b="1" dirty="0">
                <a:solidFill>
                  <a:schemeClr val="accent1"/>
                </a:solidFill>
                <a:latin typeface="+mn-ea"/>
                <a:cs typeface="+mn-ea"/>
              </a:rPr>
              <a:t>）在用主成分分析进行多指标综合评价时一般比较模式化，各步骤计算方法比较单一和规范，便于将计算过程在计算机上通过程序实现。</a:t>
            </a:r>
            <a:endParaRPr lang="zh-CN" altLang="en-US" sz="1600" b="1" dirty="0">
              <a:solidFill>
                <a:schemeClr val="accent1"/>
              </a:solidFill>
              <a:latin typeface="+mn-ea"/>
              <a:cs typeface="+mn-ea"/>
            </a:endParaRPr>
          </a:p>
        </p:txBody>
      </p:sp>
      <p:sp>
        <p:nvSpPr>
          <p:cNvPr id="8" name="矩形 7"/>
          <p:cNvSpPr/>
          <p:nvPr>
            <p:custDataLst>
              <p:tags r:id="rId6"/>
            </p:custDataLst>
          </p:nvPr>
        </p:nvSpPr>
        <p:spPr>
          <a:xfrm>
            <a:off x="1181735" y="3609340"/>
            <a:ext cx="3442335" cy="2238375"/>
          </a:xfrm>
          <a:prstGeom prst="rect">
            <a:avLst/>
          </a:prstGeom>
          <a:noFill/>
        </p:spPr>
        <p:txBody>
          <a:bodyPr wrap="square" lIns="0" tIns="0" rIns="0" bIns="0" rtlCol="0" anchor="b">
            <a:noAutofit/>
          </a:bodyPr>
          <a:lstStyle/>
          <a:p>
            <a:pPr indent="0" algn="l" fontAlgn="auto">
              <a:lnSpc>
                <a:spcPct val="130000"/>
              </a:lnSpc>
              <a:spcBef>
                <a:spcPct val="0"/>
              </a:spcBef>
              <a:spcAft>
                <a:spcPct val="0"/>
              </a:spcAft>
            </a:pPr>
            <a:r>
              <a:rPr lang="zh-CN" altLang="en-US" sz="1600" b="1">
                <a:solidFill>
                  <a:schemeClr val="accent1"/>
                </a:solidFill>
                <a:latin typeface="+mn-ea"/>
                <a:cs typeface="+mn-ea"/>
              </a:rPr>
              <a:t>（</a:t>
            </a:r>
            <a:r>
              <a:rPr lang="en-US" altLang="zh-CN" sz="1600" b="1">
                <a:solidFill>
                  <a:schemeClr val="accent1"/>
                </a:solidFill>
                <a:latin typeface="+mn-ea"/>
                <a:cs typeface="+mn-ea"/>
              </a:rPr>
              <a:t>5</a:t>
            </a:r>
            <a:r>
              <a:rPr lang="zh-CN" altLang="en-US" sz="1600" b="1">
                <a:solidFill>
                  <a:schemeClr val="accent1"/>
                </a:solidFill>
                <a:latin typeface="+mn-ea"/>
                <a:cs typeface="+mn-ea"/>
              </a:rPr>
              <a:t>）利用主成分分析进行多指标综合评价时，计算评价值的权系数之和不等于</a:t>
            </a:r>
            <a:r>
              <a:rPr lang="en-US" altLang="zh-CN" sz="1600" b="1">
                <a:solidFill>
                  <a:schemeClr val="accent1"/>
                </a:solidFill>
                <a:latin typeface="+mn-ea"/>
                <a:cs typeface="+mn-ea"/>
              </a:rPr>
              <a:t> 1</a:t>
            </a:r>
            <a:r>
              <a:rPr lang="zh-CN" altLang="en-US" sz="1600" b="1">
                <a:solidFill>
                  <a:schemeClr val="accent1"/>
                </a:solidFill>
                <a:latin typeface="+mn-ea"/>
                <a:cs typeface="+mn-ea"/>
              </a:rPr>
              <a:t>，这是由于权系数</a:t>
            </a:r>
            <a:r>
              <a:rPr lang="en-US" altLang="zh-CN" sz="1600" b="1">
                <a:solidFill>
                  <a:schemeClr val="accent1"/>
                </a:solidFill>
                <a:latin typeface="+mn-ea"/>
                <a:cs typeface="+mn-ea"/>
              </a:rPr>
              <a:t> f </a:t>
            </a:r>
            <a:r>
              <a:rPr lang="zh-CN" altLang="en-US" sz="1600" b="1">
                <a:solidFill>
                  <a:schemeClr val="accent1"/>
                </a:solidFill>
                <a:latin typeface="+mn-ea"/>
                <a:cs typeface="+mn-ea"/>
              </a:rPr>
              <a:t>由特征向量</a:t>
            </a:r>
            <a:r>
              <a:rPr lang="en-US" altLang="zh-CN" sz="1600" b="1">
                <a:solidFill>
                  <a:schemeClr val="accent1"/>
                </a:solidFill>
                <a:latin typeface="+mn-ea"/>
                <a:cs typeface="+mn-ea"/>
              </a:rPr>
              <a:t> C</a:t>
            </a:r>
            <a:r>
              <a:rPr lang="en-US" altLang="zh-CN" sz="1600" b="1" baseline="-25000">
                <a:solidFill>
                  <a:schemeClr val="accent1"/>
                </a:solidFill>
                <a:latin typeface="+mn-ea"/>
                <a:cs typeface="+mn-ea"/>
              </a:rPr>
              <a:t>g</a:t>
            </a:r>
            <a:r>
              <a:rPr lang="en-US" altLang="zh-CN" sz="1600" b="1">
                <a:solidFill>
                  <a:schemeClr val="accent1"/>
                </a:solidFill>
                <a:latin typeface="+mn-ea"/>
                <a:cs typeface="+mn-ea"/>
              </a:rPr>
              <a:t> </a:t>
            </a:r>
            <a:r>
              <a:rPr lang="zh-CN" altLang="en-US" sz="1600" b="1">
                <a:solidFill>
                  <a:schemeClr val="accent1"/>
                </a:solidFill>
                <a:latin typeface="+mn-ea"/>
                <a:cs typeface="+mn-ea"/>
              </a:rPr>
              <a:t>和贡献率</a:t>
            </a:r>
            <a:r>
              <a:rPr lang="en-US" altLang="zh-CN" sz="1600" b="1">
                <a:solidFill>
                  <a:schemeClr val="accent1"/>
                </a:solidFill>
                <a:latin typeface="+mn-ea"/>
                <a:cs typeface="+mn-ea"/>
              </a:rPr>
              <a:t> a</a:t>
            </a:r>
            <a:r>
              <a:rPr lang="en-US" altLang="zh-CN" sz="1600" b="1" baseline="-25000">
                <a:solidFill>
                  <a:schemeClr val="accent1"/>
                </a:solidFill>
                <a:latin typeface="+mn-ea"/>
                <a:cs typeface="+mn-ea"/>
              </a:rPr>
              <a:t>g</a:t>
            </a:r>
            <a:r>
              <a:rPr lang="en-US" altLang="zh-CN" sz="1600" b="1">
                <a:solidFill>
                  <a:schemeClr val="accent1"/>
                </a:solidFill>
                <a:latin typeface="+mn-ea"/>
                <a:cs typeface="+mn-ea"/>
              </a:rPr>
              <a:t> </a:t>
            </a:r>
            <a:r>
              <a:rPr lang="zh-CN" altLang="en-US" sz="1600" b="1">
                <a:solidFill>
                  <a:schemeClr val="accent1"/>
                </a:solidFill>
                <a:latin typeface="+mn-ea"/>
                <a:cs typeface="+mn-ea"/>
              </a:rPr>
              <a:t>计算而得，这样</a:t>
            </a:r>
            <a:r>
              <a:rPr lang="en-US" altLang="zh-CN" sz="1600" b="1">
                <a:solidFill>
                  <a:schemeClr val="accent1"/>
                </a:solidFill>
                <a:latin typeface="+mn-ea"/>
                <a:cs typeface="+mn-ea"/>
              </a:rPr>
              <a:t>∑ f</a:t>
            </a:r>
            <a:r>
              <a:rPr lang="en-US" altLang="zh-CN" sz="1600" b="1" baseline="-25000">
                <a:solidFill>
                  <a:schemeClr val="accent1"/>
                </a:solidFill>
                <a:latin typeface="+mn-ea"/>
                <a:cs typeface="+mn-ea"/>
              </a:rPr>
              <a:t>j</a:t>
            </a:r>
            <a:r>
              <a:rPr lang="en-US" altLang="zh-CN" sz="1600" b="1">
                <a:solidFill>
                  <a:schemeClr val="accent1"/>
                </a:solidFill>
                <a:latin typeface="+mn-ea"/>
                <a:cs typeface="+mn-ea"/>
              </a:rPr>
              <a:t> </a:t>
            </a:r>
            <a:r>
              <a:rPr lang="zh-CN" altLang="en-US" sz="1600" b="1">
                <a:solidFill>
                  <a:schemeClr val="accent1"/>
                </a:solidFill>
                <a:latin typeface="+mn-ea"/>
                <a:cs typeface="+mn-ea"/>
              </a:rPr>
              <a:t>不等于</a:t>
            </a:r>
            <a:r>
              <a:rPr lang="en-US" altLang="zh-CN" sz="1600" b="1">
                <a:solidFill>
                  <a:schemeClr val="accent1"/>
                </a:solidFill>
                <a:latin typeface="+mn-ea"/>
                <a:cs typeface="+mn-ea"/>
              </a:rPr>
              <a:t> 1</a:t>
            </a:r>
            <a:r>
              <a:rPr lang="zh-CN" altLang="en-US" sz="1600" b="1">
                <a:solidFill>
                  <a:schemeClr val="accent1"/>
                </a:solidFill>
                <a:latin typeface="+mn-ea"/>
                <a:cs typeface="+mn-ea"/>
              </a:rPr>
              <a:t>。当然可以将</a:t>
            </a:r>
            <a:r>
              <a:rPr lang="en-US" altLang="zh-CN" sz="1600" b="1">
                <a:solidFill>
                  <a:schemeClr val="accent1"/>
                </a:solidFill>
                <a:latin typeface="+mn-ea"/>
                <a:cs typeface="+mn-ea"/>
              </a:rPr>
              <a:t>f </a:t>
            </a:r>
            <a:r>
              <a:rPr lang="zh-CN" altLang="en-US" sz="1600" b="1">
                <a:solidFill>
                  <a:schemeClr val="accent1"/>
                </a:solidFill>
                <a:latin typeface="+mn-ea"/>
                <a:cs typeface="+mn-ea"/>
              </a:rPr>
              <a:t>用归一化的方法处理，但是否归一化对综合评价并没有实质性的改变。</a:t>
            </a:r>
            <a:endParaRPr lang="zh-CN" altLang="en-US" sz="1600" b="1">
              <a:solidFill>
                <a:schemeClr val="accent1"/>
              </a:solidFill>
              <a:latin typeface="+mn-ea"/>
              <a:cs typeface="+mn-ea"/>
            </a:endParaRPr>
          </a:p>
        </p:txBody>
      </p:sp>
      <p:sp>
        <p:nvSpPr>
          <p:cNvPr id="24" name="矩形 23"/>
          <p:cNvSpPr/>
          <p:nvPr>
            <p:custDataLst>
              <p:tags r:id="rId7"/>
            </p:custDataLst>
          </p:nvPr>
        </p:nvSpPr>
        <p:spPr>
          <a:xfrm>
            <a:off x="8249920" y="1036320"/>
            <a:ext cx="3004820" cy="4161790"/>
          </a:xfrm>
          <a:prstGeom prst="rect">
            <a:avLst/>
          </a:prstGeom>
          <a:noFill/>
        </p:spPr>
        <p:txBody>
          <a:bodyPr wrap="square" lIns="0" tIns="0" rIns="0" bIns="0" rtlCol="0" anchor="b">
            <a:noAutofit/>
          </a:bodyPr>
          <a:lstStyle/>
          <a:p>
            <a:pPr indent="0" fontAlgn="auto">
              <a:lnSpc>
                <a:spcPct val="130000"/>
              </a:lnSpc>
              <a:spcBef>
                <a:spcPct val="0"/>
              </a:spcBef>
              <a:spcAft>
                <a:spcPct val="0"/>
              </a:spcAft>
            </a:pPr>
            <a:r>
              <a:rPr lang="zh-CN" altLang="en-US" sz="1600" b="1" dirty="0">
                <a:solidFill>
                  <a:schemeClr val="accent2"/>
                </a:solidFill>
                <a:latin typeface="+mn-ea"/>
                <a:cs typeface="+mn-ea"/>
              </a:rPr>
              <a:t>（</a:t>
            </a:r>
            <a:r>
              <a:rPr lang="en-US" altLang="zh-CN" sz="1600" b="1" dirty="0">
                <a:solidFill>
                  <a:schemeClr val="accent2"/>
                </a:solidFill>
                <a:latin typeface="+mn-ea"/>
                <a:cs typeface="+mn-ea"/>
              </a:rPr>
              <a:t>4</a:t>
            </a:r>
            <a:r>
              <a:rPr lang="zh-CN" altLang="en-US" sz="1600" b="1" dirty="0">
                <a:solidFill>
                  <a:schemeClr val="accent2"/>
                </a:solidFill>
                <a:latin typeface="+mn-ea"/>
                <a:cs typeface="+mn-ea"/>
              </a:rPr>
              <a:t>）利用主成分分析进行多指标综合评价时，权数是从信息和系统效应角度来确定的。信息量权数与指标估价权数不同，估价权数是根据分析者对指标自身重要程度的估价而确定的，而信息量权数则是从指标所含区分样本的信息量多少来确定指标重要程度</a:t>
            </a:r>
            <a:endParaRPr lang="zh-CN" altLang="en-US" sz="1600" b="1" dirty="0">
              <a:solidFill>
                <a:schemeClr val="accent2"/>
              </a:solidFill>
              <a:latin typeface="+mn-ea"/>
              <a:cs typeface="+mn-ea"/>
            </a:endParaRPr>
          </a:p>
          <a:p>
            <a:pPr indent="0" fontAlgn="auto">
              <a:lnSpc>
                <a:spcPct val="130000"/>
              </a:lnSpc>
              <a:spcBef>
                <a:spcPct val="0"/>
              </a:spcBef>
              <a:spcAft>
                <a:spcPct val="0"/>
              </a:spcAft>
            </a:pPr>
            <a:r>
              <a:rPr lang="zh-CN" altLang="en-US" sz="1600" b="1" dirty="0">
                <a:solidFill>
                  <a:schemeClr val="accent2"/>
                </a:solidFill>
                <a:latin typeface="+mn-ea"/>
                <a:cs typeface="+mn-ea"/>
              </a:rPr>
              <a:t>的。估价权数是专门生成的，可以人为调整，而信息量权数是伴随数学变换过程生成的，不能人为调整，但这种信息量权数是随样本集合的变化而变化的。</a:t>
            </a:r>
            <a:endParaRPr lang="zh-CN" altLang="en-US" sz="1600" b="1" dirty="0">
              <a:solidFill>
                <a:schemeClr val="accent2"/>
              </a:solidFill>
              <a:latin typeface="+mn-ea"/>
              <a:cs typeface="+mn-ea"/>
            </a:endParaRPr>
          </a:p>
        </p:txBody>
      </p:sp>
      <p:sp>
        <p:nvSpPr>
          <p:cNvPr id="25" name="弧形 24"/>
          <p:cNvSpPr/>
          <p:nvPr>
            <p:custDataLst>
              <p:tags r:id="rId8"/>
            </p:custDataLst>
          </p:nvPr>
        </p:nvSpPr>
        <p:spPr>
          <a:xfrm rot="13140000">
            <a:off x="5236785" y="1661938"/>
            <a:ext cx="2304148" cy="2304148"/>
          </a:xfrm>
          <a:prstGeom prst="arc">
            <a:avLst>
              <a:gd name="adj1" fmla="val 16909494"/>
              <a:gd name="adj2" fmla="val 103454"/>
            </a:avLst>
          </a:prstGeom>
          <a:ln w="6350">
            <a:gradFill>
              <a:gsLst>
                <a:gs pos="0">
                  <a:schemeClr val="accent1">
                    <a:alpha val="0"/>
                  </a:schemeClr>
                </a:gs>
                <a:gs pos="35000">
                  <a:schemeClr val="accent1">
                    <a:alpha val="100000"/>
                  </a:schemeClr>
                </a:gs>
              </a:gsLst>
              <a:lin ang="5400000" scaled="1"/>
            </a:gradFill>
            <a:prstDash val="dash"/>
            <a:tailEnd type="triangle"/>
          </a:ln>
          <a:effectLst>
            <a:outerShdw blurRad="50800" dist="38100" dir="2700000" algn="tl" rotWithShape="0">
              <a:schemeClr val="accent1">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panose="020B0503020204020204" charset="-122"/>
            </a:endParaRPr>
          </a:p>
        </p:txBody>
      </p:sp>
      <p:pic>
        <p:nvPicPr>
          <p:cNvPr id="27" name="图片 11" descr="343439383331313b343532303032373bbfcdbba7b5b5b0b8"/>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223505" y="2413179"/>
            <a:ext cx="354425" cy="354425"/>
          </a:xfrm>
          <a:prstGeom prst="rect">
            <a:avLst/>
          </a:prstGeom>
        </p:spPr>
      </p:pic>
      <p:sp>
        <p:nvSpPr>
          <p:cNvPr id="28" name="椭圆 27"/>
          <p:cNvSpPr/>
          <p:nvPr>
            <p:custDataLst>
              <p:tags r:id="rId12"/>
            </p:custDataLst>
          </p:nvPr>
        </p:nvSpPr>
        <p:spPr>
          <a:xfrm>
            <a:off x="7548856" y="2528314"/>
            <a:ext cx="479294" cy="479294"/>
          </a:xfrm>
          <a:prstGeom prst="ellipse">
            <a:avLst/>
          </a:prstGeom>
          <a:gradFill>
            <a:gsLst>
              <a:gs pos="50000">
                <a:schemeClr val="accent2">
                  <a:lumMod val="80000"/>
                  <a:lumOff val="20000"/>
                  <a:alpha val="100000"/>
                </a:schemeClr>
              </a:gs>
              <a:gs pos="100000">
                <a:schemeClr val="accent2">
                  <a:alpha val="100000"/>
                </a:schemeClr>
              </a:gs>
              <a:gs pos="0">
                <a:schemeClr val="accent2">
                  <a:lumMod val="60000"/>
                  <a:lumOff val="40000"/>
                  <a:alpha val="100000"/>
                </a:schemeClr>
              </a:gs>
            </a:gsLst>
            <a:lin ang="18900000" scaled="0"/>
          </a:gradFill>
          <a:ln>
            <a:noFill/>
          </a:ln>
          <a:effectLst>
            <a:outerShdw blurRad="139700" dist="50800" dir="2700000" algn="tl"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29" name="椭圆 28"/>
          <p:cNvSpPr/>
          <p:nvPr>
            <p:custDataLst>
              <p:tags r:id="rId13"/>
            </p:custDataLst>
          </p:nvPr>
        </p:nvSpPr>
        <p:spPr>
          <a:xfrm>
            <a:off x="5482683" y="3819281"/>
            <a:ext cx="479294" cy="479294"/>
          </a:xfrm>
          <a:prstGeom prst="ellipse">
            <a:avLst/>
          </a:prstGeom>
          <a:gradFill>
            <a:gsLst>
              <a:gs pos="50000">
                <a:schemeClr val="accent1">
                  <a:lumMod val="80000"/>
                  <a:lumOff val="20000"/>
                  <a:alpha val="100000"/>
                </a:schemeClr>
              </a:gs>
              <a:gs pos="100000">
                <a:schemeClr val="accent1">
                  <a:alpha val="100000"/>
                </a:schemeClr>
              </a:gs>
              <a:gs pos="0">
                <a:schemeClr val="accent1">
                  <a:lumMod val="60000"/>
                  <a:lumOff val="40000"/>
                  <a:alpha val="100000"/>
                </a:schemeClr>
              </a:gs>
            </a:gsLst>
            <a:lin ang="18900000" scaled="0"/>
          </a:gradFill>
          <a:ln>
            <a:noFill/>
          </a:ln>
          <a:effectLst>
            <a:outerShdw blurRad="139700" dist="508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30" name="椭圆 29"/>
          <p:cNvSpPr/>
          <p:nvPr>
            <p:custDataLst>
              <p:tags r:id="rId14"/>
            </p:custDataLst>
          </p:nvPr>
        </p:nvSpPr>
        <p:spPr>
          <a:xfrm>
            <a:off x="5397765" y="1384261"/>
            <a:ext cx="479294" cy="479294"/>
          </a:xfrm>
          <a:prstGeom prst="ellipse">
            <a:avLst/>
          </a:prstGeom>
          <a:gradFill>
            <a:gsLst>
              <a:gs pos="50000">
                <a:schemeClr val="accent1">
                  <a:lumMod val="80000"/>
                  <a:lumOff val="20000"/>
                  <a:alpha val="100000"/>
                </a:schemeClr>
              </a:gs>
              <a:gs pos="100000">
                <a:schemeClr val="accent1">
                  <a:alpha val="100000"/>
                </a:schemeClr>
              </a:gs>
              <a:gs pos="0">
                <a:schemeClr val="accent1">
                  <a:lumMod val="60000"/>
                  <a:lumOff val="40000"/>
                  <a:alpha val="100000"/>
                </a:schemeClr>
              </a:gs>
            </a:gsLst>
            <a:lin ang="18900000" scaled="0"/>
          </a:gradFill>
          <a:ln>
            <a:noFill/>
          </a:ln>
          <a:effectLst>
            <a:outerShdw blurRad="139700" dist="508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pic>
        <p:nvPicPr>
          <p:cNvPr id="31" name="图片 4" descr="343439383331313b343532303032303bb8f6c8cbd0c5cfa2"/>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7668679" y="2651263"/>
            <a:ext cx="236283" cy="236283"/>
          </a:xfrm>
          <a:prstGeom prst="rect">
            <a:avLst/>
          </a:prstGeom>
        </p:spPr>
      </p:pic>
      <p:pic>
        <p:nvPicPr>
          <p:cNvPr id="32" name="图片 3" descr="343439383331313b343532303031393bd2b5bca8b9dcc0ed"/>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5604590" y="3961506"/>
            <a:ext cx="236283" cy="236283"/>
          </a:xfrm>
          <a:prstGeom prst="rect">
            <a:avLst/>
          </a:prstGeom>
        </p:spPr>
      </p:pic>
      <p:pic>
        <p:nvPicPr>
          <p:cNvPr id="33" name="图片 16" descr="343439383331313b343532303033323bd3a6d3c3b9dcc0ed"/>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5513942" y="1505647"/>
            <a:ext cx="236283" cy="236283"/>
          </a:xfrm>
          <a:prstGeom prst="rect">
            <a:avLst/>
          </a:prstGeom>
        </p:spPr>
      </p:pic>
      <p:sp>
        <p:nvSpPr>
          <p:cNvPr id="34" name="弧形 33"/>
          <p:cNvSpPr/>
          <p:nvPr>
            <p:custDataLst>
              <p:tags r:id="rId24"/>
            </p:custDataLst>
          </p:nvPr>
        </p:nvSpPr>
        <p:spPr>
          <a:xfrm rot="20393373">
            <a:off x="5235222" y="1661938"/>
            <a:ext cx="2304148" cy="2304148"/>
          </a:xfrm>
          <a:prstGeom prst="arc">
            <a:avLst>
              <a:gd name="adj1" fmla="val 16909494"/>
              <a:gd name="adj2" fmla="val 103454"/>
            </a:avLst>
          </a:prstGeom>
          <a:ln w="6350">
            <a:gradFill>
              <a:gsLst>
                <a:gs pos="0">
                  <a:schemeClr val="accent1">
                    <a:alpha val="0"/>
                  </a:schemeClr>
                </a:gs>
                <a:gs pos="35000">
                  <a:schemeClr val="accent1">
                    <a:alpha val="100000"/>
                  </a:schemeClr>
                </a:gs>
              </a:gsLst>
              <a:lin ang="5400000" scaled="1"/>
            </a:gradFill>
            <a:prstDash val="dash"/>
            <a:tailEnd type="triangle"/>
          </a:ln>
          <a:effectLst>
            <a:outerShdw blurRad="50800" dist="38100" dir="2700000" algn="tl" rotWithShape="0">
              <a:schemeClr val="accent1">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panose="020B0503020204020204" charset="-122"/>
            </a:endParaRPr>
          </a:p>
        </p:txBody>
      </p:sp>
      <p:sp>
        <p:nvSpPr>
          <p:cNvPr id="35" name="弧形 34"/>
          <p:cNvSpPr/>
          <p:nvPr>
            <p:custDataLst>
              <p:tags r:id="rId25"/>
            </p:custDataLst>
          </p:nvPr>
        </p:nvSpPr>
        <p:spPr>
          <a:xfrm rot="6016544">
            <a:off x="5235222" y="1661417"/>
            <a:ext cx="2304148" cy="2304148"/>
          </a:xfrm>
          <a:prstGeom prst="arc">
            <a:avLst>
              <a:gd name="adj1" fmla="val 16909494"/>
              <a:gd name="adj2" fmla="val 103454"/>
            </a:avLst>
          </a:prstGeom>
          <a:ln w="6350">
            <a:gradFill>
              <a:gsLst>
                <a:gs pos="0">
                  <a:schemeClr val="accent2">
                    <a:alpha val="0"/>
                  </a:schemeClr>
                </a:gs>
                <a:gs pos="35000">
                  <a:schemeClr val="accent2">
                    <a:alpha val="100000"/>
                  </a:schemeClr>
                </a:gs>
              </a:gsLst>
              <a:lin ang="5400000" scaled="1"/>
            </a:gradFill>
            <a:prstDash val="dash"/>
            <a:tailEnd type="triangle"/>
          </a:ln>
          <a:effectLst>
            <a:outerShdw blurRad="50800" dist="38100" dir="2700000" algn="tl" rotWithShape="0">
              <a:schemeClr val="accent2">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panose="020B0503020204020204"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主成分分析的基本原理</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二</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9.3031496062992,&quot;top&quot;:112.9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8.1470078740158,&quot;left&quot;:83.13535433070865,&quot;top&quot;:110.7,&quot;width&quot;:796.80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8.1470078740158,&quot;left&quot;:83.13535433070865,&quot;top&quot;:110.7,&quot;width&quot;:796.80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03.xml><?xml version="1.0" encoding="utf-8"?>
<p:tagLst xmlns:p="http://schemas.openxmlformats.org/presentationml/2006/main">
  <p:tag name="KSO_WM_DIAGRAM_VIRTUALLY_FRAME" val="{&quot;height&quot;:408.1470078740158,&quot;left&quot;:83.13535433070865,&quot;top&quot;:110.7,&quot;width&quot;:796.803937007873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04.xml><?xml version="1.0" encoding="utf-8"?>
<p:tagLst xmlns:p="http://schemas.openxmlformats.org/presentationml/2006/main">
  <p:tag name="KSO_WM_DIAGRAM_VIRTUALLY_FRAME" val="{&quot;height&quot;:408.1470078740158,&quot;left&quot;:83.13535433070865,&quot;top&quot;:110.7,&quot;width&quot;:796.8039370078739}"/>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05.xml><?xml version="1.0" encoding="utf-8"?>
<p:tagLst xmlns:p="http://schemas.openxmlformats.org/presentationml/2006/main">
  <p:tag name="KSO_WM_DIAGRAM_VIRTUALLY_FRAME" val="{&quot;height&quot;:408.1470078740158,&quot;left&quot;:83.13535433070865,&quot;top&quot;:110.7,&quot;width&quot;:796.803937007873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343482687\&quot;,\&quot;product_name\&quot;:\&quot;\&quot;,\&quot;intention_code\&quot;:\&quot;\&quot;}&quot;}*gallery_gallery_ai_v2.1.6_ONLINE*217d6750598b84aeae5a5b30a66b1b44-slide-0"/>
  <p:tag name="KSO_WM_UNIT_LINE_FILL_TYPE" val="2"/>
  <p:tag name="KSO_WM_UNIT_USESOURCEFORMAT_APPLY" val="1"/>
</p:tagLst>
</file>

<file path=ppt/tags/tag106.xml><?xml version="1.0" encoding="utf-8"?>
<p:tagLst xmlns:p="http://schemas.openxmlformats.org/presentationml/2006/main">
  <p:tag name="KSO_WM_DIAGRAM_VIRTUALLY_FRAME" val="{&quot;height&quot;:408.1470078740158,&quot;left&quot;:83.13535433070865,&quot;top&quot;:110.7,&quot;width&quot;:796.8039370078739}"/>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8.1470078740158,&quot;left&quot;:83.13535433070865,&quot;top&quot;:110.7,&quot;width&quot;:796.80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8.1470078740158,&quot;left&quot;:83.13535433070865,&quot;top&quot;:110.7,&quot;width&quot;:796.80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09.xml><?xml version="1.0" encoding="utf-8"?>
<p:tagLst xmlns:p="http://schemas.openxmlformats.org/presentationml/2006/main">
  <p:tag name="KSO_WM_DIAGRAM_VIRTUALLY_FRAME" val="{&quot;height&quot;:408.1470078740158,&quot;left&quot;:83.13535433070865,&quot;top&quot;:110.7,&quot;width&quot;:796.803937007873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9.3031496062992,&quot;top&quot;:112.9661457514211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509868896\&quot;,\&quot;product_name\&quot;:\&quot;\&quot;,\&quot;intention_code\&quot;:\&quot;\&quot;}&quot;}*gallery_gallery_ai_v2.1.6_ONLINE*e60ae11fb59ab36530d228e939aed476-slide-0"/>
  <p:tag name="KSO_WM_UNIT_LINE_FILL_TYPE" val="2"/>
  <p:tag name="KSO_WM_UNIT_USESOURCEFORMAT_APPLY" val="1"/>
</p:tagLst>
</file>

<file path=ppt/tags/tag110.xml><?xml version="1.0" encoding="utf-8"?>
<p:tagLst xmlns:p="http://schemas.openxmlformats.org/presentationml/2006/main">
  <p:tag name="KSO_WM_DIAGRAM_VIRTUALLY_FRAME" val="{&quot;height&quot;:408.1470078740158,&quot;left&quot;:83.13535433070865,&quot;top&quot;:110.7,&quot;width&quot;:796.8039370078739}"/>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8.1470078740158,&quot;left&quot;:83.13535433070865,&quot;top&quot;:110.7,&quot;width&quot;:796.80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8.1470078740158,&quot;left&quot;:83.13535433070865,&quot;top&quot;:110.7,&quot;width&quot;:796.80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13.xml><?xml version="1.0" encoding="utf-8"?>
<p:tagLst xmlns:p="http://schemas.openxmlformats.org/presentationml/2006/main">
  <p:tag name="KSO_WM_DIAGRAM_VIRTUALLY_FRAME" val="{&quot;height&quot;:408.1470078740158,&quot;left&quot;:83.13535433070865,&quot;top&quot;:110.7,&quot;width&quot;:796.803937007873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490427586\&quot;,\&quot;product_name\&quot;:\&quot;\&quot;,\&quot;intention_code\&quot;:\&quot;\&quot;}&quot;}*gallery_gallery_ai_v2.1.6_ONLINE*217d6750598b84aeae5a5b30a66b1b44-slide-0"/>
  <p:tag name="KSO_WM_UNIT_LINE_FILL_TYPE" val="2"/>
  <p:tag name="KSO_WM_UNIT_USESOURCEFORMAT_APPLY" val="1"/>
</p:tagLst>
</file>

<file path=ppt/tags/tag114.xml><?xml version="1.0" encoding="utf-8"?>
<p:tagLst xmlns:p="http://schemas.openxmlformats.org/presentationml/2006/main">
  <p:tag name="KSO_WM_DIAGRAM_VIRTUALLY_FRAME" val="{&quot;height&quot;:408.1470078740158,&quot;left&quot;:83.13535433070865,&quot;top&quot;:110.7,&quot;width&quot;:796.8039370078739}"/>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8.1470078740158,&quot;left&quot;:83.13535433070865,&quot;top&quot;:110.7,&quot;width&quot;:796.80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8.1470078740158,&quot;left&quot;:83.13535433070865,&quot;top&quot;:110.7,&quot;width&quot;:796.80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1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1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9.3031496062992,&quot;top&quot;:112.9661457514211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490427586\&quot;,\&quot;product_name\&quot;:\&quot;\&quot;,\&quot;intention_code\&quot;:\&quot;\&quot;}&quot;}*gallery_gallery_ai_v2.1.6_ONLINE*e60ae11fb59ab36530d228e939aed476-slide-0"/>
  <p:tag name="KSO_WM_UNIT_LINE_FILL_TYPE" val="2"/>
  <p:tag name="KSO_WM_UNIT_USESOURCEFORMAT_APPLY" val="1"/>
</p:tagLst>
</file>

<file path=ppt/tags/tag12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21.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2.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3.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6.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7.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8.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9.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9.3031496062992,&quot;top&quot;:112.9661457514211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12343040\&quot;,\&quot;product_name\&quot;:\&quot;\&quot;,\&quot;intention_code\&quot;:\&quot;\&quot;}&quot;}*gallery_gallery_ai_v2.1.6_ONLINE*e60ae11fb59ab36530d228e939aed476-slide-0"/>
  <p:tag name="KSO_WM_UNIT_LINE_FILL_TYPE" val="2"/>
  <p:tag name="KSO_WM_UNIT_USESOURCEFORMAT_APPLY" val="1"/>
</p:tagLst>
</file>

<file path=ppt/tags/tag130.xml><?xml version="1.0" encoding="utf-8"?>
<p:tagLst xmlns:p="http://schemas.openxmlformats.org/presentationml/2006/main">
  <p:tag name="resource_record_key" val="{&quot;65&quot;:[20233147],&quot;70&quot;:[3314056,3332765,3322390,3325541,3312479,3322067,3328296]}"/>
  <p:tag name="commondata" val="eyJjb3VudCI6MSwiaGRpZCI6ImYxNzBjMmQzMzhiMjBlMjA5OTI4NzFlMzg3MTdkZDU0IiwidXNlckNvdW50IjoxfQ=="/>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9.3031496062992,&quot;top&quot;:112.9661457514211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531826323\&quot;,\&quot;product_name\&quot;:\&quot;\&quot;,\&quot;intention_code\&quot;:\&quot;\&quot;}&quot;}*gallery_gallery_ai_v2.1.6_ONLINE*e60ae11fb59ab36530d228e939aed476-slide-0"/>
  <p:tag name="KSO_WM_UNIT_LINE_FILL_TYPE" val="2"/>
  <p:tag name="KSO_WM_UNIT_USESOURCEFORMAT_APPLY" val="1"/>
</p:tagLst>
</file>

<file path=ppt/tags/tag15.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1*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59.40000000000001,&quot;top&quot;:119.89382114075295,&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1*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59.40000000000001,&quot;top&quot;:119.89382114075295,&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3_1*l_h_i*1_1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72.47649381987696,&quot;left&quot;:59.40000000000001,&quot;top&quot;:119.89382114075295,&quot;width&quot;:850.873700787401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0.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3_1*l_h_d*1_1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72.47649381987696,&quot;left&quot;:59.40000000000001,&quot;top&quot;:119.89382114075295,&quot;width&quot;:850.873700787401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490427586\&quot;,\&quot;product_name\&quot;:\&quot;\&quot;,\&quot;intention_code\&quot;:\&quot;\&quot;}&quot;}*gallery_gallery_ai_v2.1.6_ONLINE*ed427f200c85a46b4a98c42d79dcf816-slide-0"/>
  <p:tag name="KSO_WM_UNIT_FILL_FORE_SCHEMECOLOR_INDEX" val="5"/>
  <p:tag name="KSO_WM_UNIT_FILL_TYPE" val="1"/>
  <p:tag name="KSO_WM_UNIT_LINE_FILL_TYPE" val="2"/>
  <p:tag name="KSO_WM_UNIT_USESOURCEFORMAT_APPLY" val="1"/>
</p:tagLst>
</file>

<file path=ppt/tags/tag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1*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59.40000000000001,&quot;top&quot;:119.89382114075295,&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1*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59.40000000000001,&quot;top&quot;:119.89382114075295,&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3_1*l_h_i*1_2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72.47649381987696,&quot;left&quot;:59.40000000000001,&quot;top&quot;:119.89382114075295,&quot;width&quot;:850.873700787401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3_1*l_h_d*1_2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72.47649381987696,&quot;left&quot;:59.40000000000001,&quot;top&quot;:119.89382114075295,&quot;width&quot;:850.873700787401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FORE_SCHEMECOLOR_INDEX" val="6"/>
  <p:tag name="KSO_WM_UNIT_FILL_TYPE" val="1"/>
  <p:tag name="KSO_WM_UNIT_LINE_FILL_TYPE" val="2"/>
  <p:tag name="KSO_WM_UNIT_USESOURCEFORMAT_APPLY" val="1"/>
</p:tagLst>
</file>

<file path=ppt/tags/tag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1*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59.40000000000001,&quot;top&quot;:119.89382114075295,&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1*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59.40000000000001,&quot;top&quot;:119.89382114075295,&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3_1*l_h_i*1_3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72.47649381987696,&quot;left&quot;:59.40000000000001,&quot;top&quot;:119.89382114075295,&quot;width&quot;:850.873700787401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3_1*l_h_d*1_3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72.47649381987696,&quot;left&quot;:59.40000000000001,&quot;top&quot;:119.89382114075295,&quot;width&quot;:850.873700787401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979978142\&quot;,\&quot;product_name\&quot;:\&quot;\&quot;,\&quot;intention_code\&quot;:\&quot;\&quot;}&quot;}*gallery_gallery_ai_v2.1.6_ONLINE*ed427f200c85a46b4a98c42d79dcf816-slide-0"/>
  <p:tag name="KSO_WM_UNIT_FILL_FORE_SCHEMECOLOR_INDEX" val="7"/>
  <p:tag name="KSO_WM_UNIT_FILL_TYPE" val="1"/>
  <p:tag name="KSO_WM_UNIT_LINE_FILL_TYPE" val="2"/>
  <p:tag name="KSO_WM_UNIT_USESOURCEFORMAT_APPLY" val="1"/>
</p:tagLst>
</file>

<file path=ppt/tags/tag29.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9.3031496062992,&quot;top&quot;:112.9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57_2*n_h_i*1_1_4"/>
  <p:tag name="KSO_WM_TEMPLATE_CATEGORY" val="diagram"/>
  <p:tag name="KSO_WM_TEMPLATE_INDEX" val="20230957"/>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4"/>
  <p:tag name="KSO_WM_DIAGRAM_MAX_ITEMCNT" val="6"/>
  <p:tag name="KSO_WM_DIAGRAM_MIN_ITEMCNT" val="2"/>
  <p:tag name="KSO_WM_DIAGRAM_VIRTUALLY_FRAME" val="{&quot;height&quot;:387.67499389648435,&quot;left&quot;:93.05,&quot;top&quot;:72.77500610351562,&quot;width&quot;:793.15}"/>
  <p:tag name="KSO_WM_DIAGRAM_COLOR_MATCH_VALUE" val="{&quot;shape&quot;:{&quot;fill&quot;:{&quot;gradient&quot;:[{&quot;brightness&quot;:0.800000011920929,&quot;colorType&quot;:1,&quot;foreColorIndex&quot;:5,&quot;pos&quot;:0,&quot;transparency&quot;:1},{&quot;brightness&quot;:0.6000000238418579,&quot;colorType&quot;:1,&quot;foreColorIndex&quot;:5,&quot;pos&quot;:1,&quot;transparency&quot;:0.64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57_2*n_h_i*1_1_2"/>
  <p:tag name="KSO_WM_TEMPLATE_CATEGORY" val="diagram"/>
  <p:tag name="KSO_WM_TEMPLATE_INDEX" val="20230957"/>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387.67499389648435,&quot;left&quot;:93.05,&quot;top&quot;:72.77500610351562,&quot;width&quot;:793.15}"/>
  <p:tag name="KSO_WM_DIAGRAM_COLOR_MATCH_VALUE" val="{&quot;shape&quot;:{&quot;fill&quot;:{&quot;solid&quot;:{&quot;brightness&quot;:0.800000011920929,&quot;colorType&quot;:1,&quot;foreColorIndex&quot;:5,&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5,6,5,6,5,6]}"/>
</p:tagLst>
</file>

<file path=ppt/tags/tag32.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0957_2*n_h_i*1_1_1"/>
  <p:tag name="KSO_WM_TEMPLATE_CATEGORY" val="diagram"/>
  <p:tag name="KSO_WM_TEMPLATE_INDEX" val="20230957"/>
  <p:tag name="KSO_WM_UNIT_LAYERLEVEL" val="1_1_1"/>
  <p:tag name="KSO_WM_TAG_VERSION" val="3.0"/>
  <p:tag name="KSO_WM_DIAGRAM_MAX_ITEMCNT" val="6"/>
  <p:tag name="KSO_WM_DIAGRAM_MIN_ITEMCNT" val="2"/>
  <p:tag name="KSO_WM_DIAGRAM_VIRTUALLY_FRAME" val="{&quot;height&quot;:387.67499389648435,&quot;left&quot;:93.05,&quot;top&quot;:72.77500610351562,&quot;width&quot;:793.15}"/>
  <p:tag name="KSO_WM_DIAGRAM_COLOR_MATCH_VALUE" val="{&quot;shape&quot;:{&quot;fill&quot;:{&quot;gradient&quot;:[{&quot;brightness&quot;:0,&quot;colorType&quot;:1,&quot;foreColorIndex&quot;:5,&quot;pos&quot;:1,&quot;transparency&quot;:0},{&quot;brightness&quot;:0.20000000298023224,&quot;colorType&quot;:1,&quot;foreColorIndex&quot;:5,&quot;pos&quot;:0.5,&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57_2*n_h_i*1_1_3"/>
  <p:tag name="KSO_WM_TEMPLATE_CATEGORY" val="diagram"/>
  <p:tag name="KSO_WM_TEMPLATE_INDEX" val="20230957"/>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387.67499389648435,&quot;left&quot;:93.05,&quot;top&quot;:72.77500610351562,&quot;width&quot;:793.1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57_2*n_h_h_a*1_2_1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87.67499389648435,&quot;left&quot;:93.05,&quot;top&quot;:72.77500610351562,&quot;width&quot;:79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57_2*n_h_h_a*1_2_3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87.67499389648435,&quot;left&quot;:93.05,&quot;top&quot;:72.77500610351562,&quot;width&quot;:79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57_2*n_h_h_a*1_2_2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87.67499389648435,&quot;left&quot;:93.05,&quot;top&quot;:72.77500610351562,&quot;width&quot;:79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3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57_2*n_h_h_i*1_2_3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387.67499389648435,&quot;left&quot;:93.05,&quot;top&quot;:72.77500610351562,&quot;width&quot;:793.1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3499999940395355,&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2*n_h_x*1_1_1"/>
  <p:tag name="KSO_WM_TEMPLATE_CATEGORY" val="diagram"/>
  <p:tag name="KSO_WM_TEMPLATE_INDEX" val="20230957"/>
  <p:tag name="KSO_WM_UNIT_LAYERLEVEL" val="1_1_1"/>
  <p:tag name="KSO_WM_TAG_VERSION" val="3.0"/>
  <p:tag name="KSO_WM_BEAUTIFY_FLAG" val="#wm#"/>
  <p:tag name="KSO_WM_DIAGRAM_VERSION" val="3"/>
  <p:tag name="KSO_WM_DIAGRAM_COLOR_TRICK" val="1"/>
  <p:tag name="KSO_WM_DIAGRAM_COLOR_TEXT_CAN_REMOVE" val="n"/>
  <p:tag name="KSO_WM_UNIT_VALUE" val="111*120"/>
  <p:tag name="KSO_WM_UNIT_TYPE" val="n_h_x"/>
  <p:tag name="KSO_WM_UNIT_INDEX" val="1_1_1"/>
  <p:tag name="KSO_WM_DIAGRAM_MAX_ITEMCNT" val="6"/>
  <p:tag name="KSO_WM_DIAGRAM_MIN_ITEMCNT" val="2"/>
  <p:tag name="KSO_WM_DIAGRAM_VIRTUALLY_FRAME" val="{&quot;height&quot;:387.67499389648435,&quot;left&quot;:93.05,&quot;top&quot;:72.77500610351562,&quot;width&quot;:793.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2*n_h_h_i*1_2_2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2"/>
  <p:tag name="KSO_WM_DIAGRAM_VIRTUALLY_FRAME" val="{&quot;height&quot;:387.67499389648435,&quot;left&quot;:93.05,&quot;top&quot;:72.77500610351562,&quot;width&quot;:793.15}"/>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9.3031496062992,&quot;top&quot;:112.9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2*n_h_h_i*1_2_3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2"/>
  <p:tag name="KSO_WM_DIAGRAM_VIRTUALLY_FRAME" val="{&quot;height&quot;:387.67499389648435,&quot;left&quot;:93.05,&quot;top&quot;:72.77500610351562,&quot;width&quot;:793.15}"/>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2*n_h_h_i*1_2_1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2"/>
  <p:tag name="KSO_WM_DIAGRAM_VIRTUALLY_FRAME" val="{&quot;height&quot;:387.67499389648435,&quot;left&quot;:93.05,&quot;top&quot;:72.77500610351562,&quot;width&quot;:793.15}"/>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2*n_h_h_x*1_2_2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UNIT_VALUE" val="73*73"/>
  <p:tag name="KSO_WM_UNIT_TYPE" val="n_h_h_x"/>
  <p:tag name="KSO_WM_UNIT_INDEX" val="1_2_2_1"/>
  <p:tag name="KSO_WM_DIAGRAM_MAX_ITEMCNT" val="6"/>
  <p:tag name="KSO_WM_DIAGRAM_MIN_ITEMCNT" val="2"/>
  <p:tag name="KSO_WM_DIAGRAM_VIRTUALLY_FRAME" val="{&quot;height&quot;:387.67499389648435,&quot;left&quot;:93.05,&quot;top&quot;:72.77500610351562,&quot;width&quot;:793.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2*n_h_h_x*1_2_3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UNIT_VALUE" val="64*69"/>
  <p:tag name="KSO_WM_UNIT_TYPE" val="n_h_h_x"/>
  <p:tag name="KSO_WM_UNIT_INDEX" val="1_2_3_1"/>
  <p:tag name="KSO_WM_DIAGRAM_MAX_ITEMCNT" val="6"/>
  <p:tag name="KSO_WM_DIAGRAM_MIN_ITEMCNT" val="2"/>
  <p:tag name="KSO_WM_DIAGRAM_VIRTUALLY_FRAME" val="{&quot;height&quot;:387.67499389648435,&quot;left&quot;:93.05,&quot;top&quot;:72.77500610351562,&quot;width&quot;:793.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2*n_h_h_x*1_2_1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UNIT_VALUE" val="73*73"/>
  <p:tag name="KSO_WM_UNIT_TYPE" val="n_h_h_x"/>
  <p:tag name="KSO_WM_UNIT_INDEX" val="1_2_1_1"/>
  <p:tag name="KSO_WM_DIAGRAM_MAX_ITEMCNT" val="6"/>
  <p:tag name="KSO_WM_DIAGRAM_MIN_ITEMCNT" val="2"/>
  <p:tag name="KSO_WM_DIAGRAM_VIRTUALLY_FRAME" val="{&quot;height&quot;:387.67499389648435,&quot;left&quot;:93.05,&quot;top&quot;:72.77500610351562,&quot;width&quot;:793.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4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57_2*n_h_h_i*1_2_1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387.67499389648435,&quot;left&quot;:93.05,&quot;top&quot;:72.77500610351562,&quot;width&quot;:793.1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3499999940395355,&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57_2*n_h_h_i*1_2_2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87.67499389648435,&quot;left&quot;:93.05,&quot;top&quot;:72.77500610351562,&quot;width&quot;:793.1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3499999940395355,&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7.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3333],&quot;70&quot;:[3312479]}"/>
</p:tagLst>
</file>

<file path=ppt/tags/tag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872_1*l_h_f*1_1_1"/>
  <p:tag name="KSO_WM_TEMPLATE_CATEGORY" val="diagram"/>
  <p:tag name="KSO_WM_TEMPLATE_INDEX" val="20231872"/>
  <p:tag name="KSO_WM_UNIT_LAYERLEVEL" val="1_1_1"/>
  <p:tag name="KSO_WM_TAG_VERSION" val="3.0"/>
  <p:tag name="KSO_WM_UNIT_VALUE" val="190"/>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65.5749938964844,&quot;left&quot;:80.5,&quot;top&quot;:117.82500610351562,&quot;width&quot;:399.90001220703124}"/>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FILL_TYPE" val="3"/>
  <p:tag name="KSO_WM_UNIT_LINE_FORE_SCHEMECOLOR_INDEX" val="5"/>
  <p:tag name="KSO_WM_UNIT_TEXT_FILL_FORE_SCHEMECOLOR_INDEX" val="1"/>
  <p:tag name="KSO_WM_UNIT_TEXT_FILL_TYPE" val="1"/>
  <p:tag name="KSO_WM_BEAUTIFY_FLAG" val="#wm#"/>
  <p:tag name="KSO_WM_DIAGRAM_USE_COLOR_VALUE" val="{&quot;color_scheme&quot;:1,&quot;color_type&quot;:1,&quot;theme_color_indexes&quot;:[5,6,5,6,5,6]}"/>
</p:tagLst>
</file>

<file path=ppt/tags/tag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9.3031496062992,&quot;top&quot;:112.9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72_1*l_h_i*1_1_2"/>
  <p:tag name="KSO_WM_TEMPLATE_CATEGORY" val="diagram"/>
  <p:tag name="KSO_WM_TEMPLATE_INDEX" val="2023187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5749938964844,&quot;left&quot;:80.5,&quot;top&quot;:117.82500610351562,&quot;width&quot;:399.90001220703124}"/>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BEAUTIFY_FLAG" val="#wm#"/>
  <p:tag name="KSO_WM_DIAGRAM_USE_COLOR_VALUE" val="{&quot;color_scheme&quot;:1,&quot;color_type&quot;:1,&quot;theme_color_indexes&quot;:[5,6,5,6,5,6]}"/>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872_1*l_h_i*1_1_3"/>
  <p:tag name="KSO_WM_TEMPLATE_CATEGORY" val="diagram"/>
  <p:tag name="KSO_WM_TEMPLATE_INDEX" val="2023187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5749938964844,&quot;left&quot;:80.5,&quot;top&quot;:117.82500610351562,&quot;width&quot;:399.90001220703124}"/>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BEAUTIFY_FLAG" val="#wm#"/>
  <p:tag name="KSO_WM_DIAGRAM_USE_COLOR_VALUE" val="{&quot;color_scheme&quot;:1,&quot;color_type&quot;:1,&quot;theme_color_indexes&quot;:[5,6,5,6,5,6]}"/>
</p:tagLst>
</file>

<file path=ppt/tags/tag52.xml><?xml version="1.0" encoding="utf-8"?>
<p:tagLst xmlns:p="http://schemas.openxmlformats.org/presentationml/2006/main">
  <p:tag name="KSO_WM_UNIT_VALUE" val="60*6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872_1*l_h_x*1_1_1"/>
  <p:tag name="KSO_WM_TEMPLATE_CATEGORY" val="diagram"/>
  <p:tag name="KSO_WM_TEMPLATE_INDEX" val="2023187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5749938964844,&quot;left&quot;:80.5,&quot;top&quot;:117.82500610351562,&quot;width&quot;:399.9000122070312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5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3329],&quot;70&quot;:[3322067]}"/>
</p:tagLst>
</file>

<file path=ppt/tags/tag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3329],&quot;70&quot;:[3322067]}"/>
</p:tagLst>
</file>

<file path=ppt/tags/tag5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3329],&quot;70&quot;:[3322067]}"/>
</p:tagLst>
</file>

<file path=ppt/tags/tag5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25"/>
  <p:tag name="KSO_WM_TEMPLATE_CATEGORY" val="diagram"/>
  <p:tag name="KSO_WM_TEMPLATE_INDEX" val="20234875"/>
  <p:tag name="KSO_WM_UNIT_LAYERLEVEL" val="1_1_1"/>
  <p:tag name="KSO_WM_TAG_VERSION" val="3.0"/>
  <p:tag name="KSO_WM_UNIT_TYPE" val="l_h_i"/>
  <p:tag name="KSO_WM_UNIT_INDEX" val="1_1_25"/>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26"/>
  <p:tag name="KSO_WM_TEMPLATE_CATEGORY" val="diagram"/>
  <p:tag name="KSO_WM_TEMPLATE_INDEX" val="20234875"/>
  <p:tag name="KSO_WM_UNIT_LAYERLEVEL" val="1_1_1"/>
  <p:tag name="KSO_WM_TAG_VERSION" val="3.0"/>
  <p:tag name="KSO_WM_UNIT_TYPE" val="l_h_i"/>
  <p:tag name="KSO_WM_UNIT_INDEX" val="1_1_26"/>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solid&quot;:{&quot;brightness&quot;:0,&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13"/>
  <p:tag name="KSO_WM_DIAGRAM_USE_COLOR_VALUE" val="{&quot;color_scheme&quot;:1,&quot;color_type&quot;:1,&quot;theme_color_indexes&quot;:[5,6,5,6,5,6]}"/>
</p:tagLst>
</file>

<file path=ppt/tags/tag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9.3031496062992,&quot;top&quot;:112.9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2"/>
  <p:tag name="KSO_WM_TEMPLATE_CATEGORY" val="diagram"/>
  <p:tag name="KSO_WM_TEMPLATE_INDEX" val="20234875"/>
  <p:tag name="KSO_WM_UNIT_LAYERLEVEL" val="1_1_1"/>
  <p:tag name="KSO_WM_TAG_VERSION" val="3.0"/>
  <p:tag name="KSO_WM_UNIT_TYPE" val="l_h_i"/>
  <p:tag name="KSO_WM_UNIT_INDEX" val="1_1_2"/>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5,6,5,6,5,6]}"/>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24"/>
  <p:tag name="KSO_WM_TEMPLATE_CATEGORY" val="diagram"/>
  <p:tag name="KSO_WM_TEMPLATE_INDEX" val="20234875"/>
  <p:tag name="KSO_WM_UNIT_LAYERLEVEL" val="1_1_1"/>
  <p:tag name="KSO_WM_TAG_VERSION" val="3.0"/>
  <p:tag name="KSO_WM_UNIT_TYPE" val="l_h_i"/>
  <p:tag name="KSO_WM_UNIT_INDEX" val="1_1_24"/>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4"/>
  <p:tag name="KSO_WM_TEMPLATE_CATEGORY" val="diagram"/>
  <p:tag name="KSO_WM_TEMPLATE_INDEX" val="20234875"/>
  <p:tag name="KSO_WM_UNIT_LAYERLEVEL" val="1_1_1"/>
  <p:tag name="KSO_WM_TAG_VERSION" val="3.0"/>
  <p:tag name="KSO_WM_UNIT_TYPE" val="l_h_i"/>
  <p:tag name="KSO_WM_UNIT_INDEX" val="1_1_4"/>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5,6,5,6,5,6]}"/>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18"/>
  <p:tag name="KSO_WM_TEMPLATE_CATEGORY" val="diagram"/>
  <p:tag name="KSO_WM_TEMPLATE_INDEX" val="20234875"/>
  <p:tag name="KSO_WM_UNIT_LAYERLEVEL" val="1_1_1"/>
  <p:tag name="KSO_WM_TAG_VERSION" val="3.0"/>
  <p:tag name="KSO_WM_UNIT_TYPE" val="l_h_i"/>
  <p:tag name="KSO_WM_UNIT_INDEX" val="1_1_18"/>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8"/>
  <p:tag name="KSO_WM_TEMPLATE_CATEGORY" val="diagram"/>
  <p:tag name="KSO_WM_TEMPLATE_INDEX" val="20234875"/>
  <p:tag name="KSO_WM_UNIT_LAYERLEVEL" val="1_1_1"/>
  <p:tag name="KSO_WM_TAG_VERSION" val="3.0"/>
  <p:tag name="KSO_WM_UNIT_TYPE" val="l_h_i"/>
  <p:tag name="KSO_WM_UNIT_INDEX" val="1_1_8"/>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5,6,5,6,5,6]}"/>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15"/>
  <p:tag name="KSO_WM_TEMPLATE_CATEGORY" val="diagram"/>
  <p:tag name="KSO_WM_TEMPLATE_INDEX" val="20234875"/>
  <p:tag name="KSO_WM_UNIT_LAYERLEVEL" val="1_1_1"/>
  <p:tag name="KSO_WM_TAG_VERSION" val="3.0"/>
  <p:tag name="KSO_WM_UNIT_TYPE" val="l_h_i"/>
  <p:tag name="KSO_WM_UNIT_INDEX" val="1_1_15"/>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10"/>
  <p:tag name="KSO_WM_TEMPLATE_CATEGORY" val="diagram"/>
  <p:tag name="KSO_WM_TEMPLATE_INDEX" val="20234875"/>
  <p:tag name="KSO_WM_UNIT_LAYERLEVEL" val="1_1_1"/>
  <p:tag name="KSO_WM_TAG_VERSION" val="3.0"/>
  <p:tag name="KSO_WM_UNIT_TYPE" val="l_h_i"/>
  <p:tag name="KSO_WM_UNIT_INDEX" val="1_1_10"/>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5,6,5,6,5,6]}"/>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20"/>
  <p:tag name="KSO_WM_TEMPLATE_CATEGORY" val="diagram"/>
  <p:tag name="KSO_WM_TEMPLATE_INDEX" val="20234875"/>
  <p:tag name="KSO_WM_UNIT_LAYERLEVEL" val="1_1_1"/>
  <p:tag name="KSO_WM_TAG_VERSION" val="3.0"/>
  <p:tag name="KSO_WM_UNIT_TYPE" val="l_h_i"/>
  <p:tag name="KSO_WM_UNIT_INDEX" val="1_1_20"/>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3"/>
  <p:tag name="KSO_WM_TEMPLATE_CATEGORY" val="diagram"/>
  <p:tag name="KSO_WM_TEMPLATE_INDEX" val="20234875"/>
  <p:tag name="KSO_WM_UNIT_LAYERLEVEL" val="1_1_1"/>
  <p:tag name="KSO_WM_TAG_VERSION" val="3.0"/>
  <p:tag name="KSO_WM_UNIT_TYPE" val="l_h_i"/>
  <p:tag name="KSO_WM_UNIT_INDEX" val="1_1_3"/>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5,6,5,6,5,6]}"/>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23"/>
  <p:tag name="KSO_WM_TEMPLATE_CATEGORY" val="diagram"/>
  <p:tag name="KSO_WM_TEMPLATE_INDEX" val="20234875"/>
  <p:tag name="KSO_WM_UNIT_LAYERLEVEL" val="1_1_1"/>
  <p:tag name="KSO_WM_TAG_VERSION" val="3.0"/>
  <p:tag name="KSO_WM_UNIT_TYPE" val="l_h_i"/>
  <p:tag name="KSO_WM_UNIT_INDEX" val="1_1_23"/>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9.3031496062992,&quot;top&quot;:112.9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6"/>
  <p:tag name="KSO_WM_TEMPLATE_CATEGORY" val="diagram"/>
  <p:tag name="KSO_WM_TEMPLATE_INDEX" val="20234875"/>
  <p:tag name="KSO_WM_UNIT_LAYERLEVEL" val="1_1_1"/>
  <p:tag name="KSO_WM_TAG_VERSION" val="3.0"/>
  <p:tag name="KSO_WM_UNIT_TYPE" val="l_h_i"/>
  <p:tag name="KSO_WM_UNIT_INDEX" val="1_1_6"/>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5,6,5,6,5,6]}"/>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19"/>
  <p:tag name="KSO_WM_TEMPLATE_CATEGORY" val="diagram"/>
  <p:tag name="KSO_WM_TEMPLATE_INDEX" val="20234875"/>
  <p:tag name="KSO_WM_UNIT_LAYERLEVEL" val="1_1_1"/>
  <p:tag name="KSO_WM_TAG_VERSION" val="3.0"/>
  <p:tag name="KSO_WM_UNIT_TYPE" val="l_h_i"/>
  <p:tag name="KSO_WM_UNIT_INDEX" val="1_1_19"/>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7"/>
  <p:tag name="KSO_WM_TEMPLATE_CATEGORY" val="diagram"/>
  <p:tag name="KSO_WM_TEMPLATE_INDEX" val="20234875"/>
  <p:tag name="KSO_WM_UNIT_LAYERLEVEL" val="1_1_1"/>
  <p:tag name="KSO_WM_TAG_VERSION" val="3.0"/>
  <p:tag name="KSO_WM_UNIT_TYPE" val="l_h_i"/>
  <p:tag name="KSO_WM_UNIT_INDEX" val="1_1_7"/>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5,6,5,6,5,6]}"/>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16"/>
  <p:tag name="KSO_WM_TEMPLATE_CATEGORY" val="diagram"/>
  <p:tag name="KSO_WM_TEMPLATE_INDEX" val="20234875"/>
  <p:tag name="KSO_WM_UNIT_LAYERLEVEL" val="1_1_1"/>
  <p:tag name="KSO_WM_TAG_VERSION" val="3.0"/>
  <p:tag name="KSO_WM_UNIT_TYPE" val="l_h_i"/>
  <p:tag name="KSO_WM_UNIT_INDEX" val="1_1_16"/>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12"/>
  <p:tag name="KSO_WM_TEMPLATE_CATEGORY" val="diagram"/>
  <p:tag name="KSO_WM_TEMPLATE_INDEX" val="20234875"/>
  <p:tag name="KSO_WM_UNIT_LAYERLEVEL" val="1_1_1"/>
  <p:tag name="KSO_WM_TAG_VERSION" val="3.0"/>
  <p:tag name="KSO_WM_UNIT_TYPE" val="l_h_i"/>
  <p:tag name="KSO_WM_UNIT_INDEX" val="1_1_12"/>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5,6,5,6,5,6]}"/>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22"/>
  <p:tag name="KSO_WM_TEMPLATE_CATEGORY" val="diagram"/>
  <p:tag name="KSO_WM_TEMPLATE_INDEX" val="20234875"/>
  <p:tag name="KSO_WM_UNIT_LAYERLEVEL" val="1_1_1"/>
  <p:tag name="KSO_WM_TAG_VERSION" val="3.0"/>
  <p:tag name="KSO_WM_UNIT_TYPE" val="l_h_i"/>
  <p:tag name="KSO_WM_UNIT_INDEX" val="1_1_22"/>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5"/>
  <p:tag name="KSO_WM_TEMPLATE_CATEGORY" val="diagram"/>
  <p:tag name="KSO_WM_TEMPLATE_INDEX" val="20234875"/>
  <p:tag name="KSO_WM_UNIT_LAYERLEVEL" val="1_1_1"/>
  <p:tag name="KSO_WM_TAG_VERSION" val="3.0"/>
  <p:tag name="KSO_WM_UNIT_TYPE" val="l_h_i"/>
  <p:tag name="KSO_WM_UNIT_INDEX" val="1_1_5"/>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5,6,5,6,5,6]}"/>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17"/>
  <p:tag name="KSO_WM_TEMPLATE_CATEGORY" val="diagram"/>
  <p:tag name="KSO_WM_TEMPLATE_INDEX" val="20234875"/>
  <p:tag name="KSO_WM_UNIT_LAYERLEVEL" val="1_1_1"/>
  <p:tag name="KSO_WM_TAG_VERSION" val="3.0"/>
  <p:tag name="KSO_WM_UNIT_TYPE" val="l_h_i"/>
  <p:tag name="KSO_WM_UNIT_INDEX" val="1_1_17"/>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9"/>
  <p:tag name="KSO_WM_TEMPLATE_CATEGORY" val="diagram"/>
  <p:tag name="KSO_WM_TEMPLATE_INDEX" val="20234875"/>
  <p:tag name="KSO_WM_UNIT_LAYERLEVEL" val="1_1_1"/>
  <p:tag name="KSO_WM_TAG_VERSION" val="3.0"/>
  <p:tag name="KSO_WM_UNIT_TYPE" val="l_h_i"/>
  <p:tag name="KSO_WM_UNIT_INDEX" val="1_1_9"/>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5,6,5,6,5,6]}"/>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14"/>
  <p:tag name="KSO_WM_TEMPLATE_CATEGORY" val="diagram"/>
  <p:tag name="KSO_WM_TEMPLATE_INDEX" val="20234875"/>
  <p:tag name="KSO_WM_UNIT_LAYERLEVEL" val="1_1_1"/>
  <p:tag name="KSO_WM_TAG_VERSION" val="3.0"/>
  <p:tag name="KSO_WM_UNIT_TYPE" val="l_h_i"/>
  <p:tag name="KSO_WM_UNIT_INDEX" val="1_1_14"/>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9.3031496062992,&quot;top&quot;:112.9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11"/>
  <p:tag name="KSO_WM_TEMPLATE_CATEGORY" val="diagram"/>
  <p:tag name="KSO_WM_TEMPLATE_INDEX" val="20234875"/>
  <p:tag name="KSO_WM_UNIT_LAYERLEVEL" val="1_1_1"/>
  <p:tag name="KSO_WM_TAG_VERSION" val="3.0"/>
  <p:tag name="KSO_WM_UNIT_TYPE" val="l_h_i"/>
  <p:tag name="KSO_WM_UNIT_INDEX" val="1_1_11"/>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solid&quot;:{&quot;brightness&quot;:0.6000000238418579,&quot;colorType&quot;:1,&quot;foreColorIndex&quot;:5,&quot;transparency&quot;:0},&quot;type&quot;:1},&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13"/>
  <p:tag name="KSO_WM_DIAGRAM_USE_COLOR_VALUE" val="{&quot;color_scheme&quot;:1,&quot;color_type&quot;:1,&quot;theme_color_indexes&quot;:[5,6,5,6,5,6]}"/>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75_1*l_h_i*1_1_21"/>
  <p:tag name="KSO_WM_TEMPLATE_CATEGORY" val="diagram"/>
  <p:tag name="KSO_WM_TEMPLATE_INDEX" val="20234875"/>
  <p:tag name="KSO_WM_UNIT_LAYERLEVEL" val="1_1_1"/>
  <p:tag name="KSO_WM_TAG_VERSION" val="3.0"/>
  <p:tag name="KSO_WM_UNIT_TYPE" val="l_h_i"/>
  <p:tag name="KSO_WM_UNIT_INDEX" val="1_1_21"/>
  <p:tag name="KSO_WM_DIAGRAM_GROUP_CODE" val="l1-1"/>
  <p:tag name="KSO_WM_DIAGRAM_COLOR_TRICK" val="1"/>
  <p:tag name="KSO_WM_DIAGRAM_COLOR_TEXT_CAN_REMOVE" val="n"/>
  <p:tag name="KSO_WM_DIAGRAM_VERSION" val="3"/>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8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4875_1*l_h_f*1_1_1"/>
  <p:tag name="KSO_WM_TEMPLATE_CATEGORY" val="diagram"/>
  <p:tag name="KSO_WM_TEMPLATE_INDEX" val="20234875"/>
  <p:tag name="KSO_WM_UNIT_LAYERLEVEL" val="1_1_1"/>
  <p:tag name="KSO_WM_TAG_VERSION" val="3.0"/>
  <p:tag name="KSO_WM_DIAGRAM_MAX_ITEMCNT" val="2"/>
  <p:tag name="KSO_WM_DIAGRAM_MIN_ITEMCNT" val="2"/>
  <p:tag name="KSO_WM_DIAGRAM_VIRTUALLY_FRAME" val="{&quot;height&quot;:301.57500610351565,&quot;left&quot;:169.92501220703124,&quot;top&quot;:171.45,&quot;width&quot;:553.8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FILL_TYPE" val="1"/>
  <p:tag name="KSO_WM_DIAGRAM_GROUP_CODE" val="l1-1"/>
  <p:tag name="KSO_WM_DIAGRAM_COLOR_TRICK" val="1"/>
  <p:tag name="KSO_WM_DIAGRAM_COLOR_TEXT_CAN_REMOVE" val="n"/>
  <p:tag name="KSO_WM_DIAGRAM_VERSION" val="3"/>
  <p:tag name="KSO_WM_UNIT_TEXT_TYPE" val="1"/>
  <p:tag name="KSO_WM_UNIT_TEXT_LAYER_COUNT" val="1"/>
  <p:tag name="KSO_WM_BEAUTIFY_FLAG" val="#wm#"/>
  <p:tag name="KSO_WM_UNIT_PRESET_TEXT" val="单击此处添加你的文本具体内容，简明扼要地阐述您的观点。根据需要可酌情增减文字，以便观者准确地理解您传达的思想。单击此处添加你的文本具体内容，简明扼要地阐述您的观点。根据需要可酌情增减文字，以便观者准确地理解您传达的思想。单击此处添加文本具体内容，简明扼要地阐述您的观点。单击此处添加文本具体内容"/>
  <p:tag name="KSO_WM_DIAGRAM_USE_COLOR_VALUE" val="{&quot;color_scheme&quot;:1,&quot;color_type&quot;:1,&quot;theme_color_indexes&quot;:[5,6,5,6,5,6]}"/>
</p:tagLst>
</file>

<file path=ppt/tags/tag83.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3147],&quot;70&quot;:[3328296]}"/>
</p:tagLst>
</file>

<file path=ppt/tags/tag8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9.3031496062992,&quot;top&quot;:112.9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9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065602238\&quot;,\&quot;product_name\&quot;:\&quot;\&quot;,\&quot;intention_code\&quot;:\&quot;\&quot;}&quot;}*gallery_gallery_ai_v2.1.6_ONLINE*5ef27eaa0dae98fa138a5818462127e3-slide-0"/>
  <p:tag name="KSO_WM_UNIT_LINE_FILL_TYPE" val="2"/>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96024367\&quot;,\&quot;product_name\&quot;:\&quot;\&quot;,\&quot;intention_code\&quot;:\&quot;\&quot;}&quot;}*gallery_gallery_ai_v2.1.6_ONLINE*5ef27eaa0dae98fa138a5818462127e3-slide-0"/>
  <p:tag name="KSO_WM_UNIT_LINE_FILL_TYPE" val="2"/>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77633215\&quot;,\&quot;product_name\&quot;:\&quot;\&quot;,\&quot;intention_code\&quot;:\&quot;\&quot;}&quot;}*gallery_gallery_ai_v2.1.6_ONLINE*5ef27eaa0dae98fa138a5818462127e3-slide-0"/>
  <p:tag name="KSO_WM_UNIT_LINE_FILL_TYPE" val="2"/>
  <p:tag name="KSO_WM_UNIT_USESOURCEFORMAT_APPLY" val="1"/>
</p:tagLst>
</file>

<file path=ppt/tags/tag9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heme/theme1.xml><?xml version="1.0" encoding="utf-8"?>
<a:theme xmlns:a="http://schemas.openxmlformats.org/drawingml/2006/main" name="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5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6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7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8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9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0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4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6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9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4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2549</Words>
  <Application>WPS 演示</Application>
  <PresentationFormat>宽屏</PresentationFormat>
  <Paragraphs>181</Paragraphs>
  <Slides>27</Slides>
  <Notes>31</Notes>
  <HiddenSlides>1</HiddenSlides>
  <MMClips>0</MMClips>
  <ScaleCrop>false</ScaleCrop>
  <HeadingPairs>
    <vt:vector size="6" baseType="variant">
      <vt:variant>
        <vt:lpstr>已用的字体</vt:lpstr>
      </vt:variant>
      <vt:variant>
        <vt:i4>23</vt:i4>
      </vt:variant>
      <vt:variant>
        <vt:lpstr>主题</vt:lpstr>
      </vt:variant>
      <vt:variant>
        <vt:i4>17</vt:i4>
      </vt:variant>
      <vt:variant>
        <vt:lpstr>幻灯片标题</vt:lpstr>
      </vt:variant>
      <vt:variant>
        <vt:i4>27</vt:i4>
      </vt:variant>
    </vt:vector>
  </HeadingPairs>
  <TitlesOfParts>
    <vt:vector size="67" baseType="lpstr">
      <vt:lpstr>Arial</vt:lpstr>
      <vt:lpstr>宋体</vt:lpstr>
      <vt:lpstr>Wingdings</vt:lpstr>
      <vt:lpstr>汉仪雅酷黑 85W</vt:lpstr>
      <vt:lpstr>黑体</vt:lpstr>
      <vt:lpstr>思源黑体 CN Light</vt:lpstr>
      <vt:lpstr>思源宋体 CN</vt:lpstr>
      <vt:lpstr>Calibri</vt:lpstr>
      <vt:lpstr>MiSans Medium</vt:lpstr>
      <vt:lpstr>MiSans Semibold</vt:lpstr>
      <vt:lpstr>思源黑体 CN Medium</vt:lpstr>
      <vt:lpstr>思源黑体 CN Normal</vt:lpstr>
      <vt:lpstr>思源黑体</vt:lpstr>
      <vt:lpstr>汉仪雅酷黑 85W</vt:lpstr>
      <vt:lpstr>汉仪正圆-55W</vt:lpstr>
      <vt:lpstr>BiaoZhunCuHei</vt:lpstr>
      <vt:lpstr>阿里巴巴普惠体 M</vt:lpstr>
      <vt:lpstr>微软雅黑</vt:lpstr>
      <vt:lpstr>Arial Unicode MS</vt:lpstr>
      <vt:lpstr>等线</vt:lpstr>
      <vt:lpstr>汉仪粗圆简</vt:lpstr>
      <vt:lpstr>Segoe Print</vt:lpstr>
      <vt:lpstr>汉仪正圆-55W</vt:lpstr>
      <vt:lpstr>稻壳鸭鸭   https://www.docer.com/works?userid=327037375</vt:lpstr>
      <vt:lpstr>Office 主题</vt:lpstr>
      <vt:lpstr>1_稻壳鸭鸭   https://www.docer.com/works?userid=327037375</vt:lpstr>
      <vt:lpstr>14_稻壳鸭鸭   https://www.docer.com/works?userid=327037375</vt:lpstr>
      <vt:lpstr>16_稻壳鸭鸭   https://www.docer.com/works?userid=327037375</vt:lpstr>
      <vt:lpstr>19_稻壳鸭鸭   https://www.docer.com/works?userid=327037375</vt:lpstr>
      <vt:lpstr>2_稻壳鸭鸭   https://www.docer.com/works?userid=327037375</vt:lpstr>
      <vt:lpstr>3_稻壳鸭鸭   https://www.docer.com/works?userid=327037375</vt:lpstr>
      <vt:lpstr>4_稻壳鸭鸭   https://www.docer.com/works?userid=327037375</vt:lpstr>
      <vt:lpstr>5_稻壳鸭鸭   https://www.docer.com/works?userid=327037375</vt:lpstr>
      <vt:lpstr>6_稻壳鸭鸭   https://www.docer.com/works?userid=327037375</vt:lpstr>
      <vt:lpstr>7_稻壳鸭鸭   https://www.docer.com/works?userid=327037375</vt:lpstr>
      <vt:lpstr>8_稻壳鸭鸭   https://www.docer.com/works?userid=327037375</vt:lpstr>
      <vt:lpstr>9_稻壳鸭鸭   https://www.docer.com/works?userid=327037375</vt:lpstr>
      <vt:lpstr>10_稻壳鸭鸭   https://www.docer.com/works?userid=327037375</vt:lpstr>
      <vt:lpstr>11_稻壳鸭鸭   https://www.docer.com/works?userid=327037375</vt:lpstr>
      <vt:lpstr>12_稻壳鸭鸭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微信用户</cp:lastModifiedBy>
  <cp:revision>25</cp:revision>
  <dcterms:created xsi:type="dcterms:W3CDTF">2025-09-29T17:48:00Z</dcterms:created>
  <dcterms:modified xsi:type="dcterms:W3CDTF">2025-10-17T06:32:18Z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2052-12.1.0.17140</vt:lpwstr>
  </property>
  <property fmtid="{D5CDD505-2E9C-101B-9397-08002B2CF9AE}" pid="3" name="KSOTemplateUUID">
    <vt:lpwstr>v1.0_mb_1RSa+iecjw47oW/rMDje4A==</vt:lpwstr>
  </property>
  <property fmtid="{D5CDD505-2E9C-101B-9397-08002B2CF9AE}" pid="4" name="ICV">
    <vt:lpwstr>6DB68421C4C15D73C7A67868B17E3754_41</vt:lpwstr>
  </property>
</Properties>
</file>